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287" r:id="rId4"/>
    <p:sldId id="286" r:id="rId5"/>
    <p:sldId id="301" r:id="rId6"/>
    <p:sldId id="262" r:id="rId7"/>
    <p:sldId id="293" r:id="rId8"/>
    <p:sldId id="288" r:id="rId9"/>
    <p:sldId id="289" r:id="rId10"/>
    <p:sldId id="302" r:id="rId11"/>
    <p:sldId id="278" r:id="rId12"/>
    <p:sldId id="303" r:id="rId13"/>
    <p:sldId id="304" r:id="rId14"/>
    <p:sldId id="306" r:id="rId15"/>
    <p:sldId id="268" r:id="rId16"/>
    <p:sldId id="269" r:id="rId17"/>
    <p:sldId id="270" r:id="rId18"/>
    <p:sldId id="292" r:id="rId19"/>
    <p:sldId id="294" r:id="rId20"/>
    <p:sldId id="272" r:id="rId21"/>
    <p:sldId id="295" r:id="rId22"/>
    <p:sldId id="273" r:id="rId23"/>
    <p:sldId id="275" r:id="rId24"/>
    <p:sldId id="276" r:id="rId25"/>
    <p:sldId id="296" r:id="rId26"/>
    <p:sldId id="298" r:id="rId27"/>
    <p:sldId id="280" r:id="rId28"/>
    <p:sldId id="259" r:id="rId29"/>
    <p:sldId id="261" r:id="rId30"/>
    <p:sldId id="281" r:id="rId31"/>
    <p:sldId id="282" r:id="rId32"/>
    <p:sldId id="299" r:id="rId33"/>
    <p:sldId id="260" r:id="rId34"/>
    <p:sldId id="284" r:id="rId35"/>
    <p:sldId id="283" r:id="rId36"/>
    <p:sldId id="279" r:id="rId37"/>
    <p:sldId id="307" r:id="rId38"/>
    <p:sldId id="300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 autoAdjust="0"/>
    <p:restoredTop sz="94660"/>
  </p:normalViewPr>
  <p:slideViewPr>
    <p:cSldViewPr>
      <p:cViewPr>
        <p:scale>
          <a:sx n="64" d="100"/>
          <a:sy n="64" d="100"/>
        </p:scale>
        <p:origin x="852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C52E75-3D83-4335-973B-09644BDF228E}" type="doc">
      <dgm:prSet loTypeId="urn:microsoft.com/office/officeart/2005/8/layout/chevron1" loCatId="process" qsTypeId="urn:microsoft.com/office/officeart/2005/8/quickstyle/3d4" qsCatId="3D" csTypeId="urn:microsoft.com/office/officeart/2005/8/colors/colorful5" csCatId="colorful" phldr="1"/>
      <dgm:spPr/>
    </dgm:pt>
    <dgm:pt modelId="{252667F4-40B7-4C97-9BFD-0675099FF172}">
      <dgm:prSet phldrT="[Text]"/>
      <dgm:spPr/>
      <dgm:t>
        <a:bodyPr/>
        <a:lstStyle/>
        <a:p>
          <a:r>
            <a:rPr lang="en-US" dirty="0"/>
            <a:t>Raw Data	</a:t>
          </a:r>
        </a:p>
      </dgm:t>
    </dgm:pt>
    <dgm:pt modelId="{7B0578A9-6C35-4047-A230-64C8979F07B9}" type="parTrans" cxnId="{7453D5EC-5060-4CB1-9B77-134F1EFD8BAC}">
      <dgm:prSet/>
      <dgm:spPr/>
      <dgm:t>
        <a:bodyPr/>
        <a:lstStyle/>
        <a:p>
          <a:endParaRPr lang="en-US"/>
        </a:p>
      </dgm:t>
    </dgm:pt>
    <dgm:pt modelId="{01C1089B-D4AB-42C4-AD43-E3B17A92326A}" type="sibTrans" cxnId="{7453D5EC-5060-4CB1-9B77-134F1EFD8BAC}">
      <dgm:prSet/>
      <dgm:spPr/>
      <dgm:t>
        <a:bodyPr/>
        <a:lstStyle/>
        <a:p>
          <a:endParaRPr lang="en-US"/>
        </a:p>
      </dgm:t>
    </dgm:pt>
    <dgm:pt modelId="{9529BAE5-F1C5-4962-ADF0-7651E37D75C0}">
      <dgm:prSet phldrT="[Text]"/>
      <dgm:spPr/>
      <dgm:t>
        <a:bodyPr/>
        <a:lstStyle/>
        <a:p>
          <a:r>
            <a:rPr lang="en-US" dirty="0"/>
            <a:t>Patent Search</a:t>
          </a:r>
        </a:p>
      </dgm:t>
    </dgm:pt>
    <dgm:pt modelId="{A09139A1-A0FB-4151-92D1-F6C99A077249}" type="parTrans" cxnId="{ED1AA2B8-D26D-4ECC-847D-CF6E35714C81}">
      <dgm:prSet/>
      <dgm:spPr/>
      <dgm:t>
        <a:bodyPr/>
        <a:lstStyle/>
        <a:p>
          <a:endParaRPr lang="en-US"/>
        </a:p>
      </dgm:t>
    </dgm:pt>
    <dgm:pt modelId="{87758EE5-6A0E-46AF-BD09-A935E709D289}" type="sibTrans" cxnId="{ED1AA2B8-D26D-4ECC-847D-CF6E35714C81}">
      <dgm:prSet/>
      <dgm:spPr/>
      <dgm:t>
        <a:bodyPr/>
        <a:lstStyle/>
        <a:p>
          <a:endParaRPr lang="en-US"/>
        </a:p>
      </dgm:t>
    </dgm:pt>
    <dgm:pt modelId="{600BDB73-FC33-4D80-B7A6-DD32FC6E6D82}">
      <dgm:prSet phldrT="[Text]"/>
      <dgm:spPr/>
      <dgm:t>
        <a:bodyPr/>
        <a:lstStyle/>
        <a:p>
          <a:r>
            <a:rPr lang="en-US" dirty="0"/>
            <a:t>Patent Analysis</a:t>
          </a:r>
        </a:p>
      </dgm:t>
    </dgm:pt>
    <dgm:pt modelId="{B3CF8F6F-6637-43E9-AA1E-A4E650C1E989}" type="parTrans" cxnId="{2585E40D-8C85-4001-9619-65CDB2DAB3FB}">
      <dgm:prSet/>
      <dgm:spPr/>
      <dgm:t>
        <a:bodyPr/>
        <a:lstStyle/>
        <a:p>
          <a:endParaRPr lang="en-US"/>
        </a:p>
      </dgm:t>
    </dgm:pt>
    <dgm:pt modelId="{6564B81F-62ED-44CF-BAE9-771578DFDD87}" type="sibTrans" cxnId="{2585E40D-8C85-4001-9619-65CDB2DAB3FB}">
      <dgm:prSet/>
      <dgm:spPr/>
      <dgm:t>
        <a:bodyPr/>
        <a:lstStyle/>
        <a:p>
          <a:endParaRPr lang="en-US"/>
        </a:p>
      </dgm:t>
    </dgm:pt>
    <dgm:pt modelId="{50F7130C-1294-42F2-BCDC-4D8D5219FF63}" type="pres">
      <dgm:prSet presAssocID="{5DC52E75-3D83-4335-973B-09644BDF228E}" presName="Name0" presStyleCnt="0">
        <dgm:presLayoutVars>
          <dgm:dir/>
          <dgm:animLvl val="lvl"/>
          <dgm:resizeHandles val="exact"/>
        </dgm:presLayoutVars>
      </dgm:prSet>
      <dgm:spPr/>
    </dgm:pt>
    <dgm:pt modelId="{06013533-3DAD-4A7A-8246-1BF949A90AD6}" type="pres">
      <dgm:prSet presAssocID="{252667F4-40B7-4C97-9BFD-0675099FF17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EF8E529-3D31-4849-B20B-C3C4062889AF}" type="pres">
      <dgm:prSet presAssocID="{01C1089B-D4AB-42C4-AD43-E3B17A92326A}" presName="parTxOnlySpace" presStyleCnt="0"/>
      <dgm:spPr/>
    </dgm:pt>
    <dgm:pt modelId="{2602CDEF-E84D-417A-9496-08574C00E634}" type="pres">
      <dgm:prSet presAssocID="{9529BAE5-F1C5-4962-ADF0-7651E37D75C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7DE8456-BBD7-41EC-8ECE-D6D6D13211EE}" type="pres">
      <dgm:prSet presAssocID="{87758EE5-6A0E-46AF-BD09-A935E709D289}" presName="parTxOnlySpace" presStyleCnt="0"/>
      <dgm:spPr/>
    </dgm:pt>
    <dgm:pt modelId="{C2770531-9635-4CFC-B724-3A58D9F77E62}" type="pres">
      <dgm:prSet presAssocID="{600BDB73-FC33-4D80-B7A6-DD32FC6E6D8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585E40D-8C85-4001-9619-65CDB2DAB3FB}" srcId="{5DC52E75-3D83-4335-973B-09644BDF228E}" destId="{600BDB73-FC33-4D80-B7A6-DD32FC6E6D82}" srcOrd="2" destOrd="0" parTransId="{B3CF8F6F-6637-43E9-AA1E-A4E650C1E989}" sibTransId="{6564B81F-62ED-44CF-BAE9-771578DFDD87}"/>
    <dgm:cxn modelId="{6A407918-87A4-4607-B6BE-89A21A5B0CEC}" type="presOf" srcId="{9529BAE5-F1C5-4962-ADF0-7651E37D75C0}" destId="{2602CDEF-E84D-417A-9496-08574C00E634}" srcOrd="0" destOrd="0" presId="urn:microsoft.com/office/officeart/2005/8/layout/chevron1"/>
    <dgm:cxn modelId="{27EF676A-2DE5-4AAB-8E51-D0DE09D8CFC9}" type="presOf" srcId="{600BDB73-FC33-4D80-B7A6-DD32FC6E6D82}" destId="{C2770531-9635-4CFC-B724-3A58D9F77E62}" srcOrd="0" destOrd="0" presId="urn:microsoft.com/office/officeart/2005/8/layout/chevron1"/>
    <dgm:cxn modelId="{97292FA6-08B3-4DB7-9B62-D7743EBC2099}" type="presOf" srcId="{252667F4-40B7-4C97-9BFD-0675099FF172}" destId="{06013533-3DAD-4A7A-8246-1BF949A90AD6}" srcOrd="0" destOrd="0" presId="urn:microsoft.com/office/officeart/2005/8/layout/chevron1"/>
    <dgm:cxn modelId="{ED1AA2B8-D26D-4ECC-847D-CF6E35714C81}" srcId="{5DC52E75-3D83-4335-973B-09644BDF228E}" destId="{9529BAE5-F1C5-4962-ADF0-7651E37D75C0}" srcOrd="1" destOrd="0" parTransId="{A09139A1-A0FB-4151-92D1-F6C99A077249}" sibTransId="{87758EE5-6A0E-46AF-BD09-A935E709D289}"/>
    <dgm:cxn modelId="{849BCBEA-93DF-4EAC-B2B7-F85D6581CD2E}" type="presOf" srcId="{5DC52E75-3D83-4335-973B-09644BDF228E}" destId="{50F7130C-1294-42F2-BCDC-4D8D5219FF63}" srcOrd="0" destOrd="0" presId="urn:microsoft.com/office/officeart/2005/8/layout/chevron1"/>
    <dgm:cxn modelId="{7453D5EC-5060-4CB1-9B77-134F1EFD8BAC}" srcId="{5DC52E75-3D83-4335-973B-09644BDF228E}" destId="{252667F4-40B7-4C97-9BFD-0675099FF172}" srcOrd="0" destOrd="0" parTransId="{7B0578A9-6C35-4047-A230-64C8979F07B9}" sibTransId="{01C1089B-D4AB-42C4-AD43-E3B17A92326A}"/>
    <dgm:cxn modelId="{0650E251-F437-4CDF-BFF8-BF20905E41A9}" type="presParOf" srcId="{50F7130C-1294-42F2-BCDC-4D8D5219FF63}" destId="{06013533-3DAD-4A7A-8246-1BF949A90AD6}" srcOrd="0" destOrd="0" presId="urn:microsoft.com/office/officeart/2005/8/layout/chevron1"/>
    <dgm:cxn modelId="{1B648612-B491-42D3-844F-25D4F2B3521F}" type="presParOf" srcId="{50F7130C-1294-42F2-BCDC-4D8D5219FF63}" destId="{FEF8E529-3D31-4849-B20B-C3C4062889AF}" srcOrd="1" destOrd="0" presId="urn:microsoft.com/office/officeart/2005/8/layout/chevron1"/>
    <dgm:cxn modelId="{04E283A8-4CF5-43F8-99CE-FA80D0EB63F8}" type="presParOf" srcId="{50F7130C-1294-42F2-BCDC-4D8D5219FF63}" destId="{2602CDEF-E84D-417A-9496-08574C00E634}" srcOrd="2" destOrd="0" presId="urn:microsoft.com/office/officeart/2005/8/layout/chevron1"/>
    <dgm:cxn modelId="{0E482549-93AA-44E4-A0E7-C0B1A03BBE6C}" type="presParOf" srcId="{50F7130C-1294-42F2-BCDC-4D8D5219FF63}" destId="{A7DE8456-BBD7-41EC-8ECE-D6D6D13211EE}" srcOrd="3" destOrd="0" presId="urn:microsoft.com/office/officeart/2005/8/layout/chevron1"/>
    <dgm:cxn modelId="{AE506CAC-08D6-42FC-B9FA-DEF320315607}" type="presParOf" srcId="{50F7130C-1294-42F2-BCDC-4D8D5219FF63}" destId="{C2770531-9635-4CFC-B724-3A58D9F77E6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13533-3DAD-4A7A-8246-1BF949A90AD6}">
      <dsp:nvSpPr>
        <dsp:cNvPr id="0" name=""/>
        <dsp:cNvSpPr/>
      </dsp:nvSpPr>
      <dsp:spPr>
        <a:xfrm>
          <a:off x="1785" y="572938"/>
          <a:ext cx="2175867" cy="8703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Raw Data	</a:t>
          </a:r>
        </a:p>
      </dsp:txBody>
      <dsp:txXfrm>
        <a:off x="436958" y="572938"/>
        <a:ext cx="1305521" cy="870346"/>
      </dsp:txXfrm>
    </dsp:sp>
    <dsp:sp modelId="{2602CDEF-E84D-417A-9496-08574C00E634}">
      <dsp:nvSpPr>
        <dsp:cNvPr id="0" name=""/>
        <dsp:cNvSpPr/>
      </dsp:nvSpPr>
      <dsp:spPr>
        <a:xfrm>
          <a:off x="1960066" y="572938"/>
          <a:ext cx="2175867" cy="870346"/>
        </a:xfrm>
        <a:prstGeom prst="chevron">
          <a:avLst/>
        </a:prstGeom>
        <a:solidFill>
          <a:schemeClr val="accent5">
            <a:hueOff val="1628513"/>
            <a:satOff val="5598"/>
            <a:lumOff val="-2686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Patent Search</a:t>
          </a:r>
        </a:p>
      </dsp:txBody>
      <dsp:txXfrm>
        <a:off x="2395239" y="572938"/>
        <a:ext cx="1305521" cy="870346"/>
      </dsp:txXfrm>
    </dsp:sp>
    <dsp:sp modelId="{C2770531-9635-4CFC-B724-3A58D9F77E62}">
      <dsp:nvSpPr>
        <dsp:cNvPr id="0" name=""/>
        <dsp:cNvSpPr/>
      </dsp:nvSpPr>
      <dsp:spPr>
        <a:xfrm>
          <a:off x="3918346" y="572938"/>
          <a:ext cx="2175867" cy="870346"/>
        </a:xfrm>
        <a:prstGeom prst="chevron">
          <a:avLst/>
        </a:prstGeom>
        <a:solidFill>
          <a:schemeClr val="accent5">
            <a:hueOff val="3257026"/>
            <a:satOff val="11196"/>
            <a:lumOff val="-5372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Patent Analysis</a:t>
          </a:r>
        </a:p>
      </dsp:txBody>
      <dsp:txXfrm>
        <a:off x="4353519" y="572938"/>
        <a:ext cx="1305521" cy="870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4E2D2A46-31D4-42C3-9BFC-2819592256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50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CA84FE9B-D5D4-4B76-87EA-A08EA8B20C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725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4B3A36-662B-4E53-B902-E6976A1277D8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4213" y="3860800"/>
            <a:ext cx="64008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04961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3305F-35F4-4D38-853F-6972B7651A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1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1C06C-5FA2-4438-B070-4F16D45DBA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85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re et 2 contenus su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773238"/>
            <a:ext cx="4038600" cy="210026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48200" y="1773238"/>
            <a:ext cx="4038600" cy="210026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half" idx="3"/>
          </p:nvPr>
        </p:nvSpPr>
        <p:spPr>
          <a:xfrm>
            <a:off x="457200" y="4025900"/>
            <a:ext cx="8229600" cy="21002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B26D5-79DE-44D5-BE62-A63A11BDEB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095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79EEDA-9492-4994-BB18-1005CD6866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4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B5F7D-D5B1-4D98-B310-16D211F236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00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17826-A1A8-4B20-83BB-6B4226365D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46D48-0F63-43E9-B47C-935DCDFAA1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760F4-0BB2-41F5-A823-5656424847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D60C8-7BA5-467F-BCD3-E871B6D034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6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813F8-B5E0-463F-B52D-A76CAE1804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46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fr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77A5B0-4E40-4836-BF8A-4DD3519947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68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3238"/>
            <a:ext cx="822960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smtClean="0"/>
            </a:lvl1pPr>
          </a:lstStyle>
          <a:p>
            <a:pPr>
              <a:defRPr/>
            </a:pPr>
            <a:fld id="{7F3150A8-B334-48D8-BDDC-A2E01CBB87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epm.es/export/sites/oepm/comun/documentos_relacionados/Boletine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Irene.Kitsara@wipo.in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30313" y="3794635"/>
            <a:ext cx="4937125" cy="1333500"/>
          </a:xfrm>
          <a:noFill/>
        </p:spPr>
        <p:txBody>
          <a:bodyPr/>
          <a:lstStyle/>
          <a:p>
            <a:pPr eaLnBrk="1" hangingPunct="1"/>
            <a:r>
              <a:rPr lang="en-US" sz="3000" b="1" dirty="0">
                <a:solidFill>
                  <a:srgbClr val="00408C"/>
                </a:solidFill>
                <a:ea typeface="ヒラギノ角ゴ Pro W3" pitchFamily="1" charset="-128"/>
              </a:rPr>
              <a:t>Introduction to Patent Analytics</a:t>
            </a:r>
            <a:endParaRPr lang="en-US" sz="2600" dirty="0">
              <a:solidFill>
                <a:srgbClr val="00408C"/>
              </a:solidFill>
              <a:ea typeface="ヒラギノ角ゴ Pro W3" pitchFamily="1" charset="-128"/>
            </a:endParaRP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6249988" y="5253038"/>
            <a:ext cx="2147887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40000"/>
              </a:lnSpc>
            </a:pPr>
            <a:r>
              <a:rPr lang="en-US" sz="1300" dirty="0">
                <a:solidFill>
                  <a:srgbClr val="3399FF"/>
                </a:solidFill>
                <a:latin typeface="Arial Black" pitchFamily="34" charset="0"/>
                <a:ea typeface="ヒラギノ角ゴ Pro W3" pitchFamily="1" charset="-128"/>
              </a:rPr>
              <a:t>Manila</a:t>
            </a:r>
          </a:p>
          <a:p>
            <a:pPr>
              <a:lnSpc>
                <a:spcPct val="40000"/>
              </a:lnSpc>
            </a:pPr>
            <a:r>
              <a:rPr lang="en-US" sz="1300" dirty="0">
                <a:solidFill>
                  <a:srgbClr val="3399FF"/>
                </a:solidFill>
                <a:latin typeface="Arial Black" pitchFamily="34" charset="0"/>
                <a:ea typeface="ヒラギノ角ゴ Pro W3" pitchFamily="1" charset="-128"/>
              </a:rPr>
              <a:t>7 November 2017</a:t>
            </a:r>
          </a:p>
        </p:txBody>
      </p:sp>
      <p:sp>
        <p:nvSpPr>
          <p:cNvPr id="3076" name="Rectangle 6"/>
          <p:cNvSpPr>
            <a:spLocks noChangeArrowheads="1"/>
          </p:cNvSpPr>
          <p:nvPr/>
        </p:nvSpPr>
        <p:spPr bwMode="auto">
          <a:xfrm>
            <a:off x="914400" y="3602182"/>
            <a:ext cx="381000" cy="3810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CH"/>
          </a:p>
        </p:txBody>
      </p:sp>
      <p:sp>
        <p:nvSpPr>
          <p:cNvPr id="3077" name="Rectangle 7"/>
          <p:cNvSpPr>
            <a:spLocks noChangeArrowheads="1"/>
          </p:cNvSpPr>
          <p:nvPr/>
        </p:nvSpPr>
        <p:spPr bwMode="auto">
          <a:xfrm>
            <a:off x="1230312" y="5805488"/>
            <a:ext cx="7230119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00408C"/>
                </a:solidFill>
                <a:ea typeface="ヒラギノ角ゴ Pro W3" pitchFamily="1" charset="-128"/>
              </a:rPr>
              <a:t>Irene Kitsara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00408C"/>
                </a:solidFill>
                <a:ea typeface="ヒラギノ角ゴ Pro W3" pitchFamily="1" charset="-128"/>
              </a:rPr>
              <a:t>IP Information Officer, Access to Information and Knowledge Division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20" y="116632"/>
            <a:ext cx="8724368" cy="1143000"/>
          </a:xfrm>
        </p:spPr>
        <p:txBody>
          <a:bodyPr/>
          <a:lstStyle/>
          <a:p>
            <a:r>
              <a:rPr lang="fr-FR" sz="3200" dirty="0" err="1"/>
              <a:t>What</a:t>
            </a:r>
            <a:r>
              <a:rPr lang="fr-FR" sz="3200" dirty="0"/>
              <a:t> </a:t>
            </a:r>
            <a:r>
              <a:rPr lang="fr-FR" sz="3200" dirty="0" err="1"/>
              <a:t>is</a:t>
            </a:r>
            <a:r>
              <a:rPr lang="fr-FR" sz="3200" dirty="0"/>
              <a:t> a Patent </a:t>
            </a:r>
            <a:r>
              <a:rPr lang="fr-FR" sz="3200" dirty="0" err="1"/>
              <a:t>Landscape</a:t>
            </a:r>
            <a:r>
              <a:rPr lang="fr-FR" sz="3200" dirty="0"/>
              <a:t> Report (PLR)?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773238"/>
            <a:ext cx="4038600" cy="4680098"/>
          </a:xfrm>
        </p:spPr>
        <p:txBody>
          <a:bodyPr/>
          <a:lstStyle/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sz="1800" dirty="0"/>
              <a:t>    « </a:t>
            </a:r>
            <a:r>
              <a:rPr lang="fr-FR" sz="1800" i="1" dirty="0"/>
              <a:t>Patent </a:t>
            </a:r>
            <a:r>
              <a:rPr lang="fr-FR" sz="1800" i="1" dirty="0" err="1"/>
              <a:t>map</a:t>
            </a:r>
            <a:r>
              <a:rPr lang="fr-FR" sz="1800" dirty="0"/>
              <a:t> »(</a:t>
            </a:r>
            <a:r>
              <a:rPr lang="fr-FR" sz="1800" dirty="0" err="1"/>
              <a:t>Themescape</a:t>
            </a:r>
            <a:r>
              <a:rPr lang="fr-FR" sz="1800" dirty="0"/>
              <a:t>) </a:t>
            </a:r>
          </a:p>
          <a:p>
            <a:pPr marL="0" indent="0">
              <a:buNone/>
            </a:pPr>
            <a:r>
              <a:rPr lang="fr-FR" sz="1800" dirty="0"/>
              <a:t>Source: WIPO PLR on </a:t>
            </a:r>
            <a:r>
              <a:rPr lang="fr-FR" sz="1800" dirty="0" err="1"/>
              <a:t>Electronic</a:t>
            </a:r>
            <a:r>
              <a:rPr lang="fr-FR" sz="1800" dirty="0"/>
              <a:t> </a:t>
            </a:r>
            <a:r>
              <a:rPr lang="fr-FR" sz="1800" dirty="0" err="1"/>
              <a:t>Waste</a:t>
            </a:r>
            <a:r>
              <a:rPr lang="fr-FR" sz="1800" dirty="0"/>
              <a:t> </a:t>
            </a:r>
            <a:r>
              <a:rPr lang="fr-FR" sz="1800" dirty="0" err="1"/>
              <a:t>Recycling</a:t>
            </a:r>
            <a:endParaRPr lang="fr-FR" sz="1800" dirty="0"/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4008" y="1412776"/>
            <a:ext cx="4392488" cy="4352925"/>
          </a:xfrm>
        </p:spPr>
        <p:txBody>
          <a:bodyPr/>
          <a:lstStyle/>
          <a:p>
            <a:r>
              <a:rPr lang="fr-FR" sz="2100" dirty="0" err="1"/>
              <a:t>Different</a:t>
            </a:r>
            <a:r>
              <a:rPr lang="fr-FR" sz="2100" dirty="0"/>
              <a:t> </a:t>
            </a:r>
            <a:r>
              <a:rPr lang="fr-FR" sz="2100" dirty="0" err="1"/>
              <a:t>terms</a:t>
            </a:r>
            <a:r>
              <a:rPr lang="fr-FR" sz="2100" dirty="0"/>
              <a:t> </a:t>
            </a:r>
            <a:r>
              <a:rPr lang="fr-FR" sz="2100" dirty="0" err="1"/>
              <a:t>used</a:t>
            </a:r>
            <a:r>
              <a:rPr lang="fr-FR" sz="2100" dirty="0"/>
              <a:t> e.g.:</a:t>
            </a:r>
          </a:p>
          <a:p>
            <a:pPr lvl="1"/>
            <a:r>
              <a:rPr lang="fr-FR" sz="2100" dirty="0"/>
              <a:t>Patent Mapping, Patent </a:t>
            </a:r>
            <a:r>
              <a:rPr lang="fr-FR" sz="2100" dirty="0" err="1"/>
              <a:t>Cartography</a:t>
            </a:r>
            <a:endParaRPr lang="fr-FR" sz="2100" dirty="0"/>
          </a:p>
          <a:p>
            <a:pPr lvl="1"/>
            <a:r>
              <a:rPr lang="fr-FR" sz="2100" dirty="0"/>
              <a:t>Business Intelligence, </a:t>
            </a:r>
            <a:r>
              <a:rPr lang="fr-FR" sz="2100" dirty="0" err="1"/>
              <a:t>Competitive</a:t>
            </a:r>
            <a:r>
              <a:rPr lang="fr-FR" sz="2100" dirty="0"/>
              <a:t> Intelligence  </a:t>
            </a:r>
          </a:p>
          <a:p>
            <a:r>
              <a:rPr lang="fr-FR" sz="2100" dirty="0" err="1"/>
              <a:t>Various</a:t>
            </a:r>
            <a:r>
              <a:rPr lang="fr-FR" sz="2100" dirty="0"/>
              <a:t> </a:t>
            </a:r>
            <a:r>
              <a:rPr lang="fr-FR" sz="2100" dirty="0" err="1"/>
              <a:t>definition</a:t>
            </a:r>
            <a:r>
              <a:rPr lang="fr-FR" sz="2100" dirty="0"/>
              <a:t> </a:t>
            </a:r>
            <a:r>
              <a:rPr lang="fr-FR" sz="2100" dirty="0" err="1"/>
              <a:t>approaches</a:t>
            </a:r>
            <a:r>
              <a:rPr lang="fr-FR" sz="2100" dirty="0"/>
              <a:t>:</a:t>
            </a:r>
          </a:p>
          <a:p>
            <a:pPr lvl="1"/>
            <a:r>
              <a:rPr lang="fr-FR" sz="2100" dirty="0" err="1"/>
              <a:t>from</a:t>
            </a:r>
            <a:r>
              <a:rPr lang="fr-FR" sz="2100" dirty="0"/>
              <a:t> </a:t>
            </a:r>
            <a:r>
              <a:rPr lang="fr-FR" sz="2100" dirty="0" err="1"/>
              <a:t>very</a:t>
            </a:r>
            <a:r>
              <a:rPr lang="fr-FR" sz="2100" dirty="0"/>
              <a:t> </a:t>
            </a:r>
            <a:r>
              <a:rPr lang="fr-FR" sz="2100" dirty="0" err="1"/>
              <a:t>narrow</a:t>
            </a:r>
            <a:r>
              <a:rPr lang="fr-FR" sz="2100" dirty="0"/>
              <a:t> </a:t>
            </a:r>
          </a:p>
          <a:p>
            <a:pPr marL="457200" lvl="1" indent="0">
              <a:buNone/>
            </a:pPr>
            <a:r>
              <a:rPr lang="fr-FR" sz="2100" dirty="0"/>
              <a:t>(</a:t>
            </a:r>
            <a:r>
              <a:rPr lang="fr-FR" sz="2100" dirty="0" err="1"/>
              <a:t>just</a:t>
            </a:r>
            <a:r>
              <a:rPr lang="fr-FR" sz="2100" dirty="0"/>
              <a:t> a </a:t>
            </a:r>
            <a:r>
              <a:rPr lang="fr-FR" sz="2100" dirty="0" err="1"/>
              <a:t>graphical</a:t>
            </a:r>
            <a:r>
              <a:rPr lang="fr-FR" sz="2100" dirty="0"/>
              <a:t> </a:t>
            </a:r>
            <a:r>
              <a:rPr lang="fr-FR" sz="2100" dirty="0" err="1"/>
              <a:t>representation</a:t>
            </a:r>
            <a:r>
              <a:rPr lang="fr-FR" sz="2100" dirty="0"/>
              <a:t>)</a:t>
            </a:r>
          </a:p>
          <a:p>
            <a:pPr lvl="1"/>
            <a:r>
              <a:rPr lang="fr-FR" sz="2100" dirty="0"/>
              <a:t>to </a:t>
            </a:r>
            <a:r>
              <a:rPr lang="fr-FR" sz="2100" dirty="0" err="1"/>
              <a:t>very</a:t>
            </a:r>
            <a:r>
              <a:rPr lang="fr-FR" sz="2100" dirty="0"/>
              <a:t> </a:t>
            </a:r>
            <a:r>
              <a:rPr lang="fr-FR" sz="2100" dirty="0" err="1"/>
              <a:t>broad</a:t>
            </a:r>
            <a:endParaRPr lang="fr-FR" sz="2100" dirty="0"/>
          </a:p>
          <a:p>
            <a:pPr marL="457200" lvl="1" indent="0">
              <a:buNone/>
            </a:pPr>
            <a:r>
              <a:rPr lang="fr-FR" sz="2100" dirty="0"/>
              <a:t>(</a:t>
            </a:r>
            <a:r>
              <a:rPr lang="fr-FR" sz="2100" dirty="0" err="1"/>
              <a:t>including</a:t>
            </a:r>
            <a:r>
              <a:rPr lang="fr-FR" sz="2100" dirty="0"/>
              <a:t> Freedom to </a:t>
            </a:r>
            <a:r>
              <a:rPr lang="fr-FR" sz="2100" dirty="0" err="1"/>
              <a:t>Operate</a:t>
            </a:r>
            <a:r>
              <a:rPr lang="fr-FR" sz="2100" dirty="0"/>
              <a:t> </a:t>
            </a:r>
            <a:r>
              <a:rPr lang="fr-FR" sz="2100" dirty="0" err="1"/>
              <a:t>elements</a:t>
            </a:r>
            <a:r>
              <a:rPr lang="fr-FR" sz="21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DA2D3F-F1FF-4762-9A74-A3F3DD27CAA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98" y="1412775"/>
            <a:ext cx="4320479" cy="3848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97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90" y="143339"/>
            <a:ext cx="8444518" cy="792089"/>
          </a:xfrm>
        </p:spPr>
        <p:txBody>
          <a:bodyPr/>
          <a:lstStyle/>
          <a:p>
            <a:r>
              <a:rPr lang="en-US" dirty="0"/>
              <a:t>PLR Terminology and Methodology  </a:t>
            </a:r>
          </a:p>
        </p:txBody>
      </p:sp>
      <p:pic>
        <p:nvPicPr>
          <p:cNvPr id="30729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15" y="6201797"/>
            <a:ext cx="3733800" cy="553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0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029200"/>
            <a:ext cx="533400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1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98" y="2218758"/>
            <a:ext cx="5724128" cy="132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2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215" y="1580367"/>
            <a:ext cx="2362199" cy="54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3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4495800"/>
            <a:ext cx="1090612" cy="536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4" name="Picture 1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47800" y="4724400"/>
            <a:ext cx="38290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93329" y="3980914"/>
            <a:ext cx="45529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71600" y="3581400"/>
            <a:ext cx="1385887" cy="36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819400" y="3505200"/>
            <a:ext cx="303129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64C404-B624-4DEC-B9AD-7877B1F562B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686279" y="2492896"/>
            <a:ext cx="230511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970062" y="1173151"/>
            <a:ext cx="1737547" cy="1219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743411" y="6004356"/>
            <a:ext cx="3528392" cy="85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12426" y="935428"/>
            <a:ext cx="1880137" cy="16950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0062" y="4175546"/>
            <a:ext cx="1926970" cy="25716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9100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00063" y="2857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What is a Patent Landscape Report (PLR)?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196752"/>
            <a:ext cx="8229600" cy="48958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500" b="1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Research and analysis of </a:t>
            </a:r>
            <a:r>
              <a:rPr lang="en-US" altLang="en-US" b="1" dirty="0"/>
              <a:t>innovation patterns </a:t>
            </a:r>
            <a:r>
              <a:rPr lang="en-US" altLang="en-US" dirty="0"/>
              <a:t>and </a:t>
            </a:r>
            <a:r>
              <a:rPr lang="en-US" altLang="en-US" b="1" dirty="0"/>
              <a:t>patenting trends </a:t>
            </a:r>
            <a:r>
              <a:rPr lang="en-US" altLang="en-US" dirty="0"/>
              <a:t>in a specific </a:t>
            </a:r>
            <a:r>
              <a:rPr lang="en-US" altLang="en-US" b="1" dirty="0"/>
              <a:t>technological field/geographical area </a:t>
            </a:r>
            <a:r>
              <a:rPr lang="en-US" altLang="en-US" dirty="0"/>
              <a:t>using patent information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Content and analysis types customized to the concrete needs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It can have a very narrow to a very broad scope and serve various needs, e.g. WIPO PLR on </a:t>
            </a:r>
            <a:r>
              <a:rPr lang="en-US" altLang="en-US" dirty="0" err="1"/>
              <a:t>atazanavir</a:t>
            </a:r>
            <a:r>
              <a:rPr lang="en-US" altLang="en-US" dirty="0"/>
              <a:t> and the PLR on animal genetic resources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Geographical coverage can vary and can have or include country focus (e.g. BRIC countries)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It typically does not include legal status information, yet in some cases such data forms part of the report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>
              <a:sym typeface="Wingdings" pitchFamily="2" charset="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/>
          </a:p>
        </p:txBody>
      </p:sp>
      <p:sp>
        <p:nvSpPr>
          <p:cNvPr id="70663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B3B1A848-8635-4C7A-B890-EB82D1EE8B8A}" type="slidenum">
              <a:rPr lang="en-US" altLang="en-US" sz="1400" smtClean="0"/>
              <a:pPr eaLnBrk="1" hangingPunct="1"/>
              <a:t>12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97288420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32315"/>
            <a:ext cx="8507288" cy="1143000"/>
          </a:xfrm>
        </p:spPr>
        <p:txBody>
          <a:bodyPr/>
          <a:lstStyle/>
          <a:p>
            <a:r>
              <a:rPr lang="fr-FR" sz="3100" dirty="0" err="1"/>
              <a:t>What</a:t>
            </a:r>
            <a:r>
              <a:rPr lang="fr-FR" sz="3100" dirty="0"/>
              <a:t> </a:t>
            </a:r>
            <a:r>
              <a:rPr lang="fr-FR" sz="3100" dirty="0" err="1"/>
              <a:t>kind</a:t>
            </a:r>
            <a:r>
              <a:rPr lang="fr-FR" sz="3100" dirty="0"/>
              <a:t> of questions </a:t>
            </a:r>
            <a:r>
              <a:rPr lang="fr-FR" sz="3100" dirty="0" err="1"/>
              <a:t>can</a:t>
            </a:r>
            <a:r>
              <a:rPr lang="fr-FR" sz="3100" dirty="0"/>
              <a:t> a PLR </a:t>
            </a:r>
            <a:r>
              <a:rPr lang="fr-FR" sz="3100" dirty="0" err="1"/>
              <a:t>answer</a:t>
            </a:r>
            <a:r>
              <a:rPr lang="fr-FR" sz="31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96752"/>
            <a:ext cx="8964488" cy="5354759"/>
          </a:xfrm>
        </p:spPr>
        <p:txBody>
          <a:bodyPr/>
          <a:lstStyle/>
          <a:p>
            <a:pPr marL="0" indent="0">
              <a:buNone/>
            </a:pPr>
            <a:endParaRPr lang="fr-FR" sz="2100" i="1" dirty="0"/>
          </a:p>
          <a:p>
            <a:pPr marL="0" indent="0" algn="ctr">
              <a:buNone/>
            </a:pPr>
            <a:r>
              <a:rPr lang="fr-FR" sz="1800" i="1" dirty="0"/>
              <a:t>(</a:t>
            </a:r>
            <a:r>
              <a:rPr lang="en-US" sz="1800" i="1" dirty="0"/>
              <a:t>The Answer to The Ultimate Question of Life, the Universe, and Everything, The Hitchhiker's Guide to the Galaxy, Douglas Adams)</a:t>
            </a:r>
            <a:endParaRPr lang="en-US" sz="2100" i="1" dirty="0"/>
          </a:p>
          <a:p>
            <a:r>
              <a:rPr lang="en-US" altLang="en-US" sz="2000" dirty="0"/>
              <a:t>Which </a:t>
            </a:r>
            <a:r>
              <a:rPr lang="en-US" altLang="en-US" sz="2000" b="1" dirty="0"/>
              <a:t>technology trends </a:t>
            </a:r>
            <a:r>
              <a:rPr lang="en-US" altLang="en-US" sz="2000" dirty="0"/>
              <a:t>exist in which </a:t>
            </a:r>
            <a:r>
              <a:rPr lang="en-US" altLang="en-US" sz="2000" b="1" dirty="0"/>
              <a:t>geographical areas </a:t>
            </a:r>
            <a:r>
              <a:rPr lang="en-US" altLang="en-US" sz="2000" dirty="0"/>
              <a:t>and how have they developed </a:t>
            </a:r>
            <a:r>
              <a:rPr lang="en-US" altLang="en-US" sz="2000" b="1" dirty="0"/>
              <a:t>over time</a:t>
            </a:r>
            <a:r>
              <a:rPr lang="en-US" altLang="en-US" sz="2000" dirty="0"/>
              <a:t>? </a:t>
            </a:r>
          </a:p>
          <a:p>
            <a:r>
              <a:rPr lang="en-US" altLang="en-US" sz="2000" dirty="0"/>
              <a:t>Are there gaps or </a:t>
            </a:r>
            <a:r>
              <a:rPr lang="en-US" altLang="en-US" sz="2000" b="1" dirty="0"/>
              <a:t>white spaces</a:t>
            </a:r>
            <a:r>
              <a:rPr lang="en-US" altLang="en-US" sz="2000" dirty="0"/>
              <a:t>, i.e. areas with little patent protection, that permit business opportunities or give them an added value?</a:t>
            </a:r>
          </a:p>
          <a:p>
            <a:r>
              <a:rPr lang="en-US" altLang="en-US" sz="2000" dirty="0"/>
              <a:t>Which </a:t>
            </a:r>
            <a:r>
              <a:rPr lang="en-US" altLang="en-US" sz="2000" b="1" dirty="0"/>
              <a:t>players</a:t>
            </a:r>
            <a:r>
              <a:rPr lang="en-US" altLang="en-US" sz="2000" dirty="0"/>
              <a:t> are the </a:t>
            </a:r>
            <a:r>
              <a:rPr lang="en-US" altLang="en-US" sz="2000" b="1" dirty="0"/>
              <a:t>most active </a:t>
            </a:r>
            <a:r>
              <a:rPr lang="en-US" altLang="en-US" sz="2000" dirty="0"/>
              <a:t>in a said technical area and what is their specific focus and strategy?</a:t>
            </a:r>
          </a:p>
          <a:p>
            <a:r>
              <a:rPr lang="en-US" altLang="en-US" sz="2000" dirty="0"/>
              <a:t>Which </a:t>
            </a:r>
            <a:r>
              <a:rPr lang="en-US" altLang="en-US" sz="2000" b="1" dirty="0"/>
              <a:t>other patents </a:t>
            </a:r>
            <a:r>
              <a:rPr lang="en-US" altLang="en-US" sz="2000" dirty="0"/>
              <a:t>are</a:t>
            </a:r>
            <a:r>
              <a:rPr lang="en-US" altLang="en-US" sz="2000" b="1" dirty="0"/>
              <a:t> relevant </a:t>
            </a:r>
            <a:r>
              <a:rPr lang="en-US" altLang="en-US" sz="2000" dirty="0"/>
              <a:t>for a </a:t>
            </a:r>
            <a:r>
              <a:rPr lang="en-US" altLang="en-US" sz="2000" b="1" dirty="0"/>
              <a:t>company’s activities or a product development</a:t>
            </a:r>
            <a:r>
              <a:rPr lang="en-US" altLang="en-US" sz="2000" dirty="0"/>
              <a:t>/commercialization? (Infringement/FTO, licensing-in, collaborations)</a:t>
            </a:r>
          </a:p>
          <a:p>
            <a:r>
              <a:rPr lang="en-US" altLang="en-US" sz="2000" dirty="0"/>
              <a:t>Which </a:t>
            </a:r>
            <a:r>
              <a:rPr lang="en-US" altLang="en-US" sz="2000" b="1" dirty="0"/>
              <a:t>patents</a:t>
            </a:r>
            <a:r>
              <a:rPr lang="en-US" altLang="en-US" sz="2000" dirty="0"/>
              <a:t> are </a:t>
            </a:r>
            <a:r>
              <a:rPr lang="en-US" altLang="en-US" sz="2000" b="1" dirty="0"/>
              <a:t>about to expire </a:t>
            </a:r>
            <a:r>
              <a:rPr lang="en-US" altLang="en-US" sz="2000" dirty="0"/>
              <a:t>? Which technologies move in the </a:t>
            </a:r>
            <a:r>
              <a:rPr lang="en-US" altLang="en-US" sz="2000" b="1" dirty="0"/>
              <a:t>public domain </a:t>
            </a:r>
            <a:r>
              <a:rPr lang="en-US" altLang="en-US" sz="2000" dirty="0"/>
              <a:t>and provide </a:t>
            </a:r>
            <a:r>
              <a:rPr lang="en-US" altLang="en-US" sz="2000" b="1" dirty="0"/>
              <a:t>business opportunities </a:t>
            </a:r>
            <a:r>
              <a:rPr lang="en-US" altLang="en-US" sz="2000" dirty="0"/>
              <a:t>?</a:t>
            </a:r>
          </a:p>
          <a:p>
            <a:r>
              <a:rPr lang="en-US" altLang="en-US" sz="2000" dirty="0"/>
              <a:t>What is the </a:t>
            </a:r>
            <a:r>
              <a:rPr lang="en-US" altLang="en-US" sz="2000" b="1" dirty="0"/>
              <a:t>patent portfolio of competitors </a:t>
            </a:r>
            <a:r>
              <a:rPr lang="en-US" altLang="en-US" sz="2000" dirty="0"/>
              <a:t>and what is the </a:t>
            </a:r>
            <a:r>
              <a:rPr lang="en-US" altLang="en-US" sz="2000" b="1" dirty="0"/>
              <a:t>impact on the company’s portfolio</a:t>
            </a:r>
            <a:r>
              <a:rPr lang="en-US" altLang="en-US" sz="2000" dirty="0"/>
              <a:t> and activities? </a:t>
            </a:r>
            <a:r>
              <a:rPr lang="en-US" altLang="en-US" sz="2000" b="1" dirty="0"/>
              <a:t>Correlation </a:t>
            </a:r>
            <a:r>
              <a:rPr lang="en-US" altLang="en-US" sz="2000" dirty="0"/>
              <a:t>and </a:t>
            </a:r>
            <a:r>
              <a:rPr lang="en-US" altLang="en-US" sz="2000" b="1" dirty="0"/>
              <a:t>effect on value</a:t>
            </a:r>
          </a:p>
          <a:p>
            <a:pPr>
              <a:buNone/>
            </a:pPr>
            <a:endParaRPr lang="en-US" altLang="en-US" sz="2000" dirty="0"/>
          </a:p>
          <a:p>
            <a:pPr lvl="1">
              <a:buNone/>
            </a:pPr>
            <a:endParaRPr lang="en-US" alt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DA2D3F-F1FF-4762-9A74-A3F3DD27CAA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836712"/>
            <a:ext cx="1296144" cy="78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936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060848"/>
            <a:ext cx="8229600" cy="1143000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included</a:t>
            </a:r>
            <a:r>
              <a:rPr lang="fr-FR" dirty="0"/>
              <a:t> in a Patent </a:t>
            </a:r>
            <a:r>
              <a:rPr lang="fr-FR" dirty="0" err="1"/>
              <a:t>Landscape</a:t>
            </a:r>
            <a:r>
              <a:rPr lang="fr-FR" dirty="0"/>
              <a:t> Report?</a:t>
            </a:r>
          </a:p>
        </p:txBody>
      </p:sp>
    </p:spTree>
    <p:extLst>
      <p:ext uri="{BB962C8B-B14F-4D97-AF65-F5344CB8AC3E}">
        <p14:creationId xmlns:p14="http://schemas.microsoft.com/office/powerpoint/2010/main" val="288597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1143000"/>
          </a:xfrm>
        </p:spPr>
        <p:txBody>
          <a:bodyPr/>
          <a:lstStyle/>
          <a:p>
            <a:r>
              <a:rPr lang="fr-FR" altLang="en-US" dirty="0"/>
              <a:t>General trends vs. trends in </a:t>
            </a:r>
            <a:r>
              <a:rPr lang="fr-FR" altLang="en-US" dirty="0" err="1"/>
              <a:t>subsectors</a:t>
            </a:r>
            <a:endParaRPr lang="fr-FR" altLang="en-US" dirty="0"/>
          </a:p>
        </p:txBody>
      </p:sp>
      <p:pic>
        <p:nvPicPr>
          <p:cNvPr id="1331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2776"/>
            <a:ext cx="4032448" cy="245453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484784"/>
            <a:ext cx="3635454" cy="230425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>
          <a:xfrm>
            <a:off x="469102" y="4317681"/>
            <a:ext cx="8229600" cy="1559591"/>
          </a:xfrm>
        </p:spPr>
        <p:txBody>
          <a:bodyPr/>
          <a:lstStyle/>
          <a:p>
            <a:r>
              <a:rPr lang="es-ES" dirty="0" err="1"/>
              <a:t>Help</a:t>
            </a:r>
            <a:r>
              <a:rPr lang="es-ES" dirty="0"/>
              <a:t> </a:t>
            </a:r>
            <a:r>
              <a:rPr lang="es-ES" dirty="0" err="1"/>
              <a:t>identify</a:t>
            </a:r>
            <a:r>
              <a:rPr lang="es-ES" dirty="0"/>
              <a:t> </a:t>
            </a:r>
            <a:r>
              <a:rPr lang="es-ES" dirty="0" err="1"/>
              <a:t>promising</a:t>
            </a:r>
            <a:r>
              <a:rPr lang="es-ES" dirty="0"/>
              <a:t>, </a:t>
            </a:r>
            <a:r>
              <a:rPr lang="es-ES" dirty="0" err="1"/>
              <a:t>emerging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saturated</a:t>
            </a:r>
            <a:r>
              <a:rPr lang="es-ES" dirty="0"/>
              <a:t> </a:t>
            </a:r>
            <a:r>
              <a:rPr lang="es-ES" dirty="0" err="1"/>
              <a:t>technology</a:t>
            </a:r>
            <a:r>
              <a:rPr lang="es-ES" dirty="0"/>
              <a:t> </a:t>
            </a:r>
            <a:r>
              <a:rPr lang="es-ES" dirty="0" err="1"/>
              <a:t>areas</a:t>
            </a:r>
            <a:endParaRPr lang="es-ES" dirty="0"/>
          </a:p>
          <a:p>
            <a:r>
              <a:rPr lang="es-ES" dirty="0" err="1"/>
              <a:t>Identification</a:t>
            </a:r>
            <a:r>
              <a:rPr lang="es-ES" dirty="0"/>
              <a:t> of </a:t>
            </a:r>
            <a:r>
              <a:rPr lang="es-ES" dirty="0" err="1"/>
              <a:t>potential</a:t>
            </a:r>
            <a:r>
              <a:rPr lang="es-ES" dirty="0"/>
              <a:t> niche </a:t>
            </a:r>
            <a:r>
              <a:rPr lang="es-ES" dirty="0" err="1"/>
              <a:t>technologies</a:t>
            </a:r>
            <a:r>
              <a:rPr lang="es-ES" dirty="0"/>
              <a:t> </a:t>
            </a:r>
          </a:p>
        </p:txBody>
      </p:sp>
      <p:sp>
        <p:nvSpPr>
          <p:cNvPr id="1331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153483C1-3AC3-4601-B654-1047A2D51572}" type="slidenum">
              <a:rPr lang="en-US" altLang="en-US" sz="1400" smtClean="0"/>
              <a:pPr eaLnBrk="1" hangingPunct="1"/>
              <a:t>15</a:t>
            </a:fld>
            <a:endParaRPr lang="en-US" altLang="en-US" sz="1400"/>
          </a:p>
        </p:txBody>
      </p:sp>
      <p:sp>
        <p:nvSpPr>
          <p:cNvPr id="13318" name="TextBox 5"/>
          <p:cNvSpPr txBox="1">
            <a:spLocks noChangeArrowheads="1"/>
          </p:cNvSpPr>
          <p:nvPr/>
        </p:nvSpPr>
        <p:spPr bwMode="auto">
          <a:xfrm>
            <a:off x="407190" y="3789040"/>
            <a:ext cx="8353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fr-FR" altLang="en-US" sz="1800" i="1" dirty="0"/>
              <a:t>Source: WIPO PLR on Water </a:t>
            </a:r>
            <a:r>
              <a:rPr lang="fr-FR" altLang="en-US" sz="1800" i="1" dirty="0" err="1"/>
              <a:t>desalination</a:t>
            </a:r>
            <a:r>
              <a:rPr lang="fr-FR" altLang="en-US" sz="1800" i="1" dirty="0"/>
              <a:t> and the use of </a:t>
            </a:r>
            <a:r>
              <a:rPr lang="fr-FR" altLang="en-US" sz="1800" i="1" dirty="0" err="1"/>
              <a:t>renewable</a:t>
            </a:r>
            <a:r>
              <a:rPr lang="fr-FR" altLang="en-US" sz="1800" i="1" dirty="0"/>
              <a:t> </a:t>
            </a:r>
            <a:r>
              <a:rPr lang="fr-FR" altLang="en-US" sz="1800" i="1" dirty="0" err="1"/>
              <a:t>energies</a:t>
            </a:r>
            <a:r>
              <a:rPr lang="fr-FR" altLang="en-US" sz="18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0541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11364" y="199473"/>
            <a:ext cx="8853124" cy="936104"/>
          </a:xfrm>
        </p:spPr>
        <p:txBody>
          <a:bodyPr/>
          <a:lstStyle/>
          <a:p>
            <a:r>
              <a:rPr lang="fr-FR" altLang="en-US" sz="3000" dirty="0" err="1"/>
              <a:t>Clustering</a:t>
            </a:r>
            <a:r>
              <a:rPr lang="fr-FR" altLang="en-US" sz="3000" dirty="0"/>
              <a:t> of </a:t>
            </a:r>
            <a:r>
              <a:rPr lang="fr-FR" altLang="en-US" sz="3000" dirty="0" err="1"/>
              <a:t>prominent</a:t>
            </a:r>
            <a:r>
              <a:rPr lang="fr-FR" altLang="en-US" sz="3000" dirty="0"/>
              <a:t> </a:t>
            </a:r>
            <a:r>
              <a:rPr lang="fr-FR" altLang="en-US" sz="3000" dirty="0" err="1"/>
              <a:t>technology</a:t>
            </a:r>
            <a:r>
              <a:rPr lang="fr-FR" altLang="en-US" sz="3000" dirty="0"/>
              <a:t> areas </a:t>
            </a:r>
          </a:p>
        </p:txBody>
      </p:sp>
      <p:pic>
        <p:nvPicPr>
          <p:cNvPr id="14339" name="Content Placeholder 7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512" y="1196752"/>
            <a:ext cx="4752528" cy="4620354"/>
          </a:xfrm>
        </p:spPr>
      </p:pic>
      <p:sp>
        <p:nvSpPr>
          <p:cNvPr id="1434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607F4040-BB87-411E-920F-CCF8A197262C}" type="slidenum">
              <a:rPr lang="en-US" altLang="en-US" sz="1400" smtClean="0"/>
              <a:pPr eaLnBrk="1" hangingPunct="1"/>
              <a:t>16</a:t>
            </a:fld>
            <a:endParaRPr lang="en-US" altLang="en-US" sz="1400"/>
          </a:p>
        </p:txBody>
      </p:sp>
      <p:sp>
        <p:nvSpPr>
          <p:cNvPr id="14341" name="TextBox 5"/>
          <p:cNvSpPr txBox="1">
            <a:spLocks noChangeArrowheads="1"/>
          </p:cNvSpPr>
          <p:nvPr/>
        </p:nvSpPr>
        <p:spPr bwMode="auto">
          <a:xfrm>
            <a:off x="107504" y="5898046"/>
            <a:ext cx="48965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fr-FR" altLang="en-US" sz="1800" i="1" dirty="0" err="1"/>
              <a:t>Thematic</a:t>
            </a:r>
            <a:r>
              <a:rPr lang="fr-FR" altLang="en-US" sz="1800" i="1" dirty="0"/>
              <a:t> Concept (</a:t>
            </a:r>
            <a:r>
              <a:rPr lang="fr-FR" altLang="en-US" sz="1800" i="1" dirty="0" err="1"/>
              <a:t>Themescape</a:t>
            </a:r>
            <a:r>
              <a:rPr lang="fr-FR" altLang="en-US" sz="1800" i="1" dirty="0"/>
              <a:t>) of </a:t>
            </a:r>
            <a:r>
              <a:rPr lang="fr-FR" altLang="en-US" sz="1800" i="1" dirty="0" err="1"/>
              <a:t>E-Waste</a:t>
            </a:r>
            <a:r>
              <a:rPr lang="fr-FR" altLang="en-US" sz="1800" i="1" dirty="0"/>
              <a:t> </a:t>
            </a:r>
            <a:r>
              <a:rPr lang="fr-FR" altLang="en-US" sz="1800" i="1" dirty="0" err="1"/>
              <a:t>Landscape</a:t>
            </a:r>
            <a:endParaRPr lang="fr-FR" altLang="en-US" sz="18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273" y="1135577"/>
            <a:ext cx="4103371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92080" y="5537363"/>
            <a:ext cx="3672408" cy="360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600" dirty="0"/>
              <a:t>Network </a:t>
            </a:r>
            <a:r>
              <a:rPr lang="es-ES" sz="1600" dirty="0" err="1"/>
              <a:t>mapping</a:t>
            </a:r>
            <a:r>
              <a:rPr lang="es-ES" sz="1600" dirty="0"/>
              <a:t> in Animal </a:t>
            </a:r>
            <a:r>
              <a:rPr lang="es-ES" sz="1600" dirty="0" err="1"/>
              <a:t>Genetic</a:t>
            </a:r>
            <a:r>
              <a:rPr lang="es-ES" sz="1600" dirty="0"/>
              <a:t> </a:t>
            </a:r>
            <a:r>
              <a:rPr lang="es-ES" sz="1600" dirty="0" err="1"/>
              <a:t>Resources</a:t>
            </a:r>
            <a:r>
              <a:rPr lang="es-ES" sz="1600" dirty="0"/>
              <a:t> PLR</a:t>
            </a:r>
          </a:p>
        </p:txBody>
      </p:sp>
    </p:spTree>
    <p:extLst>
      <p:ext uri="{BB962C8B-B14F-4D97-AF65-F5344CB8AC3E}">
        <p14:creationId xmlns:p14="http://schemas.microsoft.com/office/powerpoint/2010/main" val="3864700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928991" cy="1143000"/>
          </a:xfrm>
        </p:spPr>
        <p:txBody>
          <a:bodyPr/>
          <a:lstStyle/>
          <a:p>
            <a:r>
              <a:rPr lang="fr-FR" altLang="en-US" sz="3000" dirty="0" err="1"/>
              <a:t>Annual</a:t>
            </a:r>
            <a:r>
              <a:rPr lang="fr-FR" altLang="en-US" sz="3000" dirty="0"/>
              <a:t> </a:t>
            </a:r>
            <a:r>
              <a:rPr lang="fr-FR" altLang="en-US" sz="3000" dirty="0" err="1"/>
              <a:t>Growth</a:t>
            </a:r>
            <a:r>
              <a:rPr lang="fr-FR" altLang="en-US" sz="3000" dirty="0"/>
              <a:t> rate in patent </a:t>
            </a:r>
            <a:r>
              <a:rPr lang="fr-FR" altLang="en-US" sz="3000" dirty="0" err="1"/>
              <a:t>filing</a:t>
            </a:r>
            <a:r>
              <a:rPr lang="fr-FR" altLang="en-US" sz="3000" dirty="0"/>
              <a:t> areas</a:t>
            </a:r>
          </a:p>
        </p:txBody>
      </p:sp>
      <p:pic>
        <p:nvPicPr>
          <p:cNvPr id="15363" name="Content Placeholder 10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7664" y="1397181"/>
            <a:ext cx="4752528" cy="3832019"/>
          </a:xfrm>
        </p:spPr>
      </p:pic>
      <p:sp>
        <p:nvSpPr>
          <p:cNvPr id="1536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6130F949-1DF5-4B82-92BC-6FD37C6E9F85}" type="slidenum">
              <a:rPr lang="en-US" altLang="en-US" sz="1400" smtClean="0"/>
              <a:pPr eaLnBrk="1" hangingPunct="1"/>
              <a:t>17</a:t>
            </a:fld>
            <a:endParaRPr lang="en-US" altLang="en-US" sz="1400"/>
          </a:p>
        </p:txBody>
      </p:sp>
      <p:sp>
        <p:nvSpPr>
          <p:cNvPr id="15366" name="TextBox 6"/>
          <p:cNvSpPr txBox="1">
            <a:spLocks noChangeArrowheads="1"/>
          </p:cNvSpPr>
          <p:nvPr/>
        </p:nvSpPr>
        <p:spPr bwMode="auto">
          <a:xfrm>
            <a:off x="2267744" y="5517232"/>
            <a:ext cx="43561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500" dirty="0"/>
              <a:t>Patenting Activity Trends in E-waste by Subject Matter; Annual Growth/Decline 2006-2010 (based on Earliest Year of First Filing)</a:t>
            </a:r>
            <a:endParaRPr lang="en-US" altLang="en-US" sz="1500" b="1" dirty="0"/>
          </a:p>
          <a:p>
            <a:pPr eaLnBrk="1" hangingPunct="1"/>
            <a:endParaRPr lang="fr-FR" altLang="en-US" sz="1500" dirty="0"/>
          </a:p>
        </p:txBody>
      </p:sp>
      <p:sp>
        <p:nvSpPr>
          <p:cNvPr id="15367" name="Rounded Rectangle 7"/>
          <p:cNvSpPr>
            <a:spLocks noChangeArrowheads="1"/>
          </p:cNvSpPr>
          <p:nvPr/>
        </p:nvSpPr>
        <p:spPr bwMode="auto">
          <a:xfrm>
            <a:off x="2051720" y="1340247"/>
            <a:ext cx="4392488" cy="648097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03849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143000"/>
          </a:xfrm>
        </p:spPr>
        <p:txBody>
          <a:bodyPr/>
          <a:lstStyle/>
          <a:p>
            <a:r>
              <a:rPr lang="es-ES" dirty="0" err="1"/>
              <a:t>Geographical</a:t>
            </a:r>
            <a:r>
              <a:rPr lang="es-ES" dirty="0"/>
              <a:t> </a:t>
            </a:r>
            <a:r>
              <a:rPr lang="es-ES" dirty="0" err="1"/>
              <a:t>distribution</a:t>
            </a:r>
            <a:r>
              <a:rPr lang="es-ES" dirty="0"/>
              <a:t> of </a:t>
            </a:r>
            <a:r>
              <a:rPr lang="es-ES" dirty="0" err="1"/>
              <a:t>patent</a:t>
            </a:r>
            <a:r>
              <a:rPr lang="es-ES" dirty="0"/>
              <a:t> </a:t>
            </a:r>
            <a:r>
              <a:rPr lang="es-ES" dirty="0" err="1"/>
              <a:t>protection</a:t>
            </a:r>
            <a:r>
              <a:rPr lang="es-E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484784"/>
            <a:ext cx="4392488" cy="639762"/>
          </a:xfrm>
        </p:spPr>
        <p:txBody>
          <a:bodyPr/>
          <a:lstStyle/>
          <a:p>
            <a:r>
              <a:rPr lang="es-ES" dirty="0"/>
              <a:t>General </a:t>
            </a:r>
            <a:r>
              <a:rPr lang="es-ES" dirty="0" err="1"/>
              <a:t>trends</a:t>
            </a:r>
            <a:r>
              <a:rPr lang="es-ES" dirty="0"/>
              <a:t> (OFF)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1" y="1535113"/>
            <a:ext cx="4392488" cy="639762"/>
          </a:xfrm>
        </p:spPr>
        <p:txBody>
          <a:bodyPr/>
          <a:lstStyle/>
          <a:p>
            <a:r>
              <a:rPr lang="es-ES" dirty="0"/>
              <a:t>Patent </a:t>
            </a:r>
            <a:r>
              <a:rPr lang="es-ES" dirty="0" err="1"/>
              <a:t>filing</a:t>
            </a:r>
            <a:r>
              <a:rPr lang="es-ES" dirty="0"/>
              <a:t> </a:t>
            </a:r>
            <a:r>
              <a:rPr lang="es-ES" dirty="0" err="1"/>
              <a:t>strategies</a:t>
            </a:r>
            <a:r>
              <a:rPr lang="es-ES" dirty="0"/>
              <a:t> (OSF) 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04864"/>
            <a:ext cx="4485302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1520" y="5229200"/>
            <a:ext cx="4104456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800" dirty="0" err="1"/>
              <a:t>Source</a:t>
            </a:r>
            <a:r>
              <a:rPr lang="es-ES" sz="1800" dirty="0"/>
              <a:t>: WIPO PLR </a:t>
            </a:r>
            <a:r>
              <a:rPr lang="es-ES" sz="1800" dirty="0" err="1"/>
              <a:t>on</a:t>
            </a:r>
            <a:r>
              <a:rPr lang="es-ES" sz="1800" dirty="0"/>
              <a:t> Palm </a:t>
            </a:r>
            <a:r>
              <a:rPr lang="es-ES" sz="1800" dirty="0" err="1"/>
              <a:t>Oil</a:t>
            </a:r>
            <a:r>
              <a:rPr lang="es-ES" sz="1800" dirty="0"/>
              <a:t> </a:t>
            </a: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132856"/>
            <a:ext cx="4041775" cy="2850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60032" y="5229200"/>
            <a:ext cx="4104456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800" dirty="0" err="1"/>
              <a:t>Source</a:t>
            </a:r>
            <a:r>
              <a:rPr lang="es-ES" sz="1800" dirty="0"/>
              <a:t>: WIPO PLR </a:t>
            </a:r>
            <a:r>
              <a:rPr lang="es-ES" sz="1800" dirty="0" err="1"/>
              <a:t>on</a:t>
            </a:r>
            <a:r>
              <a:rPr lang="es-ES" sz="1800" dirty="0"/>
              <a:t> </a:t>
            </a:r>
            <a:r>
              <a:rPr lang="es-ES" sz="1800" dirty="0" err="1"/>
              <a:t>Microalgae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69469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964488" cy="1143000"/>
          </a:xfrm>
        </p:spPr>
        <p:txBody>
          <a:bodyPr/>
          <a:lstStyle/>
          <a:p>
            <a:r>
              <a:rPr lang="es-ES" dirty="0"/>
              <a:t>OFF and OSF as </a:t>
            </a:r>
            <a:r>
              <a:rPr lang="es-ES" dirty="0" err="1"/>
              <a:t>indicators</a:t>
            </a:r>
            <a:r>
              <a:rPr lang="es-ES" dirty="0"/>
              <a:t> of </a:t>
            </a:r>
            <a:r>
              <a:rPr lang="es-ES" dirty="0" err="1"/>
              <a:t>innovation</a:t>
            </a:r>
            <a:r>
              <a:rPr lang="es-ES" dirty="0"/>
              <a:t> and </a:t>
            </a:r>
            <a:r>
              <a:rPr lang="es-ES" dirty="0" err="1"/>
              <a:t>potential</a:t>
            </a:r>
            <a:r>
              <a:rPr lang="es-ES" dirty="0"/>
              <a:t> </a:t>
            </a:r>
            <a:r>
              <a:rPr lang="es-ES" dirty="0" err="1"/>
              <a:t>market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412776"/>
            <a:ext cx="4392488" cy="639762"/>
          </a:xfrm>
        </p:spPr>
        <p:txBody>
          <a:bodyPr/>
          <a:lstStyle/>
          <a:p>
            <a:r>
              <a:rPr lang="es-ES" dirty="0"/>
              <a:t>Top OFF – </a:t>
            </a:r>
            <a:r>
              <a:rPr lang="es-ES" dirty="0" err="1"/>
              <a:t>Filings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 time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91471" cy="639762"/>
          </a:xfrm>
        </p:spPr>
        <p:txBody>
          <a:bodyPr/>
          <a:lstStyle/>
          <a:p>
            <a:r>
              <a:rPr lang="es-ES" dirty="0"/>
              <a:t>Top OSF – </a:t>
            </a:r>
            <a:r>
              <a:rPr lang="es-ES" dirty="0" err="1"/>
              <a:t>Indirect</a:t>
            </a:r>
            <a:r>
              <a:rPr lang="es-ES" dirty="0"/>
              <a:t> </a:t>
            </a:r>
            <a:r>
              <a:rPr lang="es-ES" dirty="0" err="1"/>
              <a:t>market</a:t>
            </a:r>
            <a:r>
              <a:rPr lang="es-ES" dirty="0"/>
              <a:t>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" y="2132856"/>
            <a:ext cx="4464573" cy="447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891" y="2204864"/>
            <a:ext cx="4590109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231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28" y="548680"/>
            <a:ext cx="8229600" cy="432048"/>
          </a:xfrm>
        </p:spPr>
        <p:txBody>
          <a:bodyPr/>
          <a:lstStyle/>
          <a:p>
            <a:r>
              <a:rPr lang="es-ES" dirty="0" err="1"/>
              <a:t>After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patent</a:t>
            </a:r>
            <a:r>
              <a:rPr lang="es-ES" dirty="0"/>
              <a:t> </a:t>
            </a:r>
            <a:r>
              <a:rPr lang="es-ES" dirty="0" err="1"/>
              <a:t>search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28" y="1484784"/>
            <a:ext cx="5905326" cy="521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844824"/>
            <a:ext cx="4180351" cy="2544857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227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4"/>
          <p:cNvSpPr>
            <a:spLocks noGrp="1"/>
          </p:cNvSpPr>
          <p:nvPr>
            <p:ph type="title"/>
          </p:nvPr>
        </p:nvSpPr>
        <p:spPr>
          <a:xfrm>
            <a:off x="118166" y="116632"/>
            <a:ext cx="8352928" cy="1080120"/>
          </a:xfrm>
        </p:spPr>
        <p:txBody>
          <a:bodyPr/>
          <a:lstStyle/>
          <a:p>
            <a:r>
              <a:rPr lang="fr-FR" altLang="en-US" sz="3000" dirty="0"/>
              <a:t>Major </a:t>
            </a:r>
            <a:r>
              <a:rPr lang="fr-FR" altLang="en-US" sz="3000" dirty="0" err="1"/>
              <a:t>players</a:t>
            </a:r>
            <a:r>
              <a:rPr lang="fr-FR" altLang="en-US" sz="3000" dirty="0"/>
              <a:t> in a </a:t>
            </a:r>
            <a:r>
              <a:rPr lang="fr-FR" altLang="en-US" sz="3000" dirty="0" err="1"/>
              <a:t>field</a:t>
            </a:r>
            <a:r>
              <a:rPr lang="fr-FR" altLang="en-US" sz="3000" dirty="0"/>
              <a:t>, profile, </a:t>
            </a:r>
            <a:br>
              <a:rPr lang="fr-FR" altLang="en-US" sz="3000" dirty="0"/>
            </a:br>
            <a:r>
              <a:rPr lang="fr-FR" altLang="en-US" sz="3000" dirty="0"/>
              <a:t>new </a:t>
            </a:r>
            <a:r>
              <a:rPr lang="fr-FR" altLang="en-US" sz="3000" dirty="0" err="1"/>
              <a:t>players</a:t>
            </a:r>
            <a:r>
              <a:rPr lang="fr-FR" altLang="en-US" sz="3000" dirty="0"/>
              <a:t>, change in focus and </a:t>
            </a:r>
            <a:r>
              <a:rPr lang="fr-FR" altLang="en-US" sz="3000" dirty="0" err="1"/>
              <a:t>strategy</a:t>
            </a:r>
            <a:endParaRPr lang="fr-FR" altLang="en-US" sz="3000" dirty="0"/>
          </a:p>
        </p:txBody>
      </p:sp>
      <p:sp>
        <p:nvSpPr>
          <p:cNvPr id="18435" name="Text Placeholder 7"/>
          <p:cNvSpPr>
            <a:spLocks noGrp="1"/>
          </p:cNvSpPr>
          <p:nvPr>
            <p:ph type="body" idx="1"/>
          </p:nvPr>
        </p:nvSpPr>
        <p:spPr>
          <a:xfrm>
            <a:off x="256681" y="1340768"/>
            <a:ext cx="4040188" cy="639762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fr-FR" altLang="en-US" sz="2000" dirty="0"/>
              <a:t>Key </a:t>
            </a:r>
            <a:r>
              <a:rPr lang="fr-FR" altLang="en-US" sz="2000" dirty="0" err="1"/>
              <a:t>players</a:t>
            </a:r>
            <a:r>
              <a:rPr lang="fr-FR" altLang="en-US" sz="2000" dirty="0"/>
              <a:t>, profile, </a:t>
            </a:r>
            <a:r>
              <a:rPr lang="fr-FR" altLang="en-US" sz="2000" dirty="0" err="1"/>
              <a:t>recent</a:t>
            </a:r>
            <a:r>
              <a:rPr lang="fr-FR" altLang="en-US" sz="2000" dirty="0"/>
              <a:t> </a:t>
            </a:r>
            <a:r>
              <a:rPr lang="fr-FR" altLang="en-US" sz="2000" dirty="0" err="1"/>
              <a:t>activity</a:t>
            </a:r>
            <a:r>
              <a:rPr lang="fr-FR" altLang="en-US" sz="2000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5191294" y="1268760"/>
            <a:ext cx="3240360" cy="495746"/>
          </a:xfrm>
        </p:spPr>
        <p:txBody>
          <a:bodyPr/>
          <a:lstStyle/>
          <a:p>
            <a:r>
              <a:rPr lang="es-ES" sz="2000" dirty="0"/>
              <a:t>Key </a:t>
            </a:r>
            <a:r>
              <a:rPr lang="es-ES" sz="2000" dirty="0" err="1"/>
              <a:t>players</a:t>
            </a:r>
            <a:r>
              <a:rPr lang="es-ES" sz="2000" dirty="0"/>
              <a:t> </a:t>
            </a:r>
            <a:r>
              <a:rPr lang="es-ES" sz="2000" dirty="0" err="1"/>
              <a:t>focus</a:t>
            </a:r>
            <a:r>
              <a:rPr lang="es-ES" sz="2000" dirty="0"/>
              <a:t> </a:t>
            </a:r>
            <a:r>
              <a:rPr lang="es-ES" sz="2000" dirty="0" err="1"/>
              <a:t>areas</a:t>
            </a:r>
            <a:endParaRPr lang="es-ES" sz="2000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8C2DD342-F35D-4382-9748-C4E09E5BF46F}" type="slidenum">
              <a:rPr lang="en-US" altLang="en-US" sz="1400" smtClean="0"/>
              <a:pPr eaLnBrk="1" hangingPunct="1"/>
              <a:t>20</a:t>
            </a:fld>
            <a:endParaRPr lang="en-US" altLang="en-US" sz="140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06264"/>
            <a:ext cx="4317767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12" y="4221087"/>
            <a:ext cx="2024435" cy="2024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82262" y="6313791"/>
            <a:ext cx="3312368" cy="2160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600" dirty="0"/>
              <a:t>WIPO PLR </a:t>
            </a:r>
            <a:r>
              <a:rPr lang="es-ES" sz="1600" dirty="0" err="1"/>
              <a:t>on</a:t>
            </a:r>
            <a:r>
              <a:rPr lang="es-ES" sz="1600" dirty="0"/>
              <a:t> </a:t>
            </a:r>
            <a:r>
              <a:rPr lang="es-ES" sz="1600" dirty="0" err="1"/>
              <a:t>Microalgae</a:t>
            </a:r>
            <a:endParaRPr lang="es-E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995936" y="6319011"/>
            <a:ext cx="3672408" cy="46926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s-ES" sz="1500" dirty="0"/>
              <a:t>WIPO PLR </a:t>
            </a:r>
            <a:r>
              <a:rPr lang="es-ES" sz="1500" dirty="0" err="1"/>
              <a:t>on</a:t>
            </a:r>
            <a:r>
              <a:rPr lang="es-ES" sz="1500" dirty="0"/>
              <a:t> </a:t>
            </a:r>
            <a:r>
              <a:rPr lang="es-ES" sz="1500" dirty="0" err="1"/>
              <a:t>Assistive</a:t>
            </a:r>
            <a:r>
              <a:rPr lang="es-ES" sz="1500" dirty="0"/>
              <a:t> </a:t>
            </a:r>
            <a:r>
              <a:rPr lang="es-ES" sz="1500" dirty="0" err="1"/>
              <a:t>Devices</a:t>
            </a:r>
            <a:r>
              <a:rPr lang="es-ES" sz="1500" dirty="0"/>
              <a:t> </a:t>
            </a:r>
            <a:r>
              <a:rPr lang="es-ES" sz="1500" dirty="0" err="1"/>
              <a:t>for</a:t>
            </a:r>
            <a:r>
              <a:rPr lang="es-ES" sz="1500" dirty="0"/>
              <a:t> </a:t>
            </a:r>
            <a:r>
              <a:rPr lang="es-ES" sz="1500" dirty="0" err="1"/>
              <a:t>Visually</a:t>
            </a:r>
            <a:r>
              <a:rPr lang="es-ES" sz="1500" dirty="0"/>
              <a:t> and </a:t>
            </a:r>
            <a:r>
              <a:rPr lang="es-ES" sz="1500" dirty="0" err="1"/>
              <a:t>Hearing</a:t>
            </a:r>
            <a:r>
              <a:rPr lang="es-ES" sz="1500" dirty="0"/>
              <a:t> </a:t>
            </a:r>
            <a:r>
              <a:rPr lang="es-ES" sz="1500" dirty="0" err="1"/>
              <a:t>Impaired</a:t>
            </a:r>
            <a:r>
              <a:rPr lang="es-ES" sz="1500" dirty="0"/>
              <a:t> </a:t>
            </a:r>
            <a:r>
              <a:rPr lang="es-ES" sz="1500" dirty="0" err="1"/>
              <a:t>Persons</a:t>
            </a:r>
            <a:endParaRPr lang="es-ES" sz="1500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4716016" y="5517232"/>
            <a:ext cx="504056" cy="796559"/>
          </a:xfrm>
          <a:prstGeom prst="straightConnector1">
            <a:avLst/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102" name="Picture 6"/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04"/>
          <a:stretch/>
        </p:blipFill>
        <p:spPr bwMode="auto">
          <a:xfrm>
            <a:off x="5220072" y="1830375"/>
            <a:ext cx="4041775" cy="3141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62011" y="5089288"/>
            <a:ext cx="3024336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600" dirty="0"/>
              <a:t>WIPO PLR </a:t>
            </a:r>
            <a:r>
              <a:rPr lang="es-ES" sz="1600" dirty="0" err="1"/>
              <a:t>on</a:t>
            </a:r>
            <a:r>
              <a:rPr lang="es-ES" sz="1600" dirty="0"/>
              <a:t> Palm </a:t>
            </a:r>
            <a:r>
              <a:rPr lang="es-ES" sz="1600" dirty="0" err="1"/>
              <a:t>Oil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4008922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229600" cy="792088"/>
          </a:xfrm>
        </p:spPr>
        <p:txBody>
          <a:bodyPr/>
          <a:lstStyle/>
          <a:p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applicants</a:t>
            </a:r>
            <a:r>
              <a:rPr lang="es-ES" dirty="0"/>
              <a:t>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484784"/>
            <a:ext cx="4320480" cy="639762"/>
          </a:xfrm>
        </p:spPr>
        <p:txBody>
          <a:bodyPr/>
          <a:lstStyle/>
          <a:p>
            <a:r>
              <a:rPr lang="es-ES" dirty="0" err="1"/>
              <a:t>Applicant</a:t>
            </a:r>
            <a:r>
              <a:rPr lang="es-ES" dirty="0"/>
              <a:t> </a:t>
            </a:r>
            <a:r>
              <a:rPr lang="es-ES" dirty="0" err="1"/>
              <a:t>focus</a:t>
            </a:r>
            <a:r>
              <a:rPr lang="es-ES" dirty="0"/>
              <a:t> and portfolio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1118" y="1380927"/>
            <a:ext cx="4041775" cy="639762"/>
          </a:xfrm>
        </p:spPr>
        <p:txBody>
          <a:bodyPr/>
          <a:lstStyle/>
          <a:p>
            <a:r>
              <a:rPr lang="es-ES" dirty="0" err="1"/>
              <a:t>Geographical</a:t>
            </a:r>
            <a:r>
              <a:rPr lang="es-ES" dirty="0"/>
              <a:t> </a:t>
            </a:r>
            <a:r>
              <a:rPr lang="es-ES" dirty="0" err="1"/>
              <a:t>coverage</a:t>
            </a:r>
            <a:r>
              <a:rPr lang="es-ES" dirty="0"/>
              <a:t> and </a:t>
            </a:r>
            <a:r>
              <a:rPr lang="es-ES" dirty="0" err="1"/>
              <a:t>age</a:t>
            </a:r>
            <a:r>
              <a:rPr lang="es-ES" dirty="0"/>
              <a:t> of </a:t>
            </a:r>
            <a:r>
              <a:rPr lang="es-ES" dirty="0" err="1"/>
              <a:t>technology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621118" y="2124546"/>
            <a:ext cx="4041775" cy="3078786"/>
          </a:xfrm>
          <a:prstGeom prst="rect">
            <a:avLst/>
          </a:prstGeom>
        </p:spPr>
      </p:pic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76872"/>
            <a:ext cx="4405086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512" y="4437112"/>
            <a:ext cx="4248472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600" dirty="0"/>
              <a:t>WIPO </a:t>
            </a:r>
            <a:r>
              <a:rPr lang="es-ES" sz="1600" dirty="0" err="1"/>
              <a:t>Selected</a:t>
            </a:r>
            <a:r>
              <a:rPr lang="es-ES" sz="1600" dirty="0"/>
              <a:t> </a:t>
            </a:r>
            <a:r>
              <a:rPr lang="es-ES" sz="1600" dirty="0" err="1"/>
              <a:t>Neglected</a:t>
            </a:r>
            <a:r>
              <a:rPr lang="es-ES" sz="1600" dirty="0"/>
              <a:t> </a:t>
            </a:r>
            <a:r>
              <a:rPr lang="es-ES" sz="1600" dirty="0" err="1"/>
              <a:t>Diseases</a:t>
            </a:r>
            <a:r>
              <a:rPr lang="es-ES" sz="1600" dirty="0"/>
              <a:t> PLR</a:t>
            </a:r>
          </a:p>
        </p:txBody>
      </p:sp>
    </p:spTree>
    <p:extLst>
      <p:ext uri="{BB962C8B-B14F-4D97-AF65-F5344CB8AC3E}">
        <p14:creationId xmlns:p14="http://schemas.microsoft.com/office/powerpoint/2010/main" val="3925111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309366" y="559292"/>
            <a:ext cx="8229600" cy="629814"/>
          </a:xfrm>
        </p:spPr>
        <p:txBody>
          <a:bodyPr/>
          <a:lstStyle/>
          <a:p>
            <a:r>
              <a:rPr lang="fr-FR" altLang="en-US" sz="3200" dirty="0"/>
              <a:t>Co-</a:t>
            </a:r>
            <a:r>
              <a:rPr lang="fr-FR" altLang="en-US" sz="3200" dirty="0" err="1"/>
              <a:t>assignments</a:t>
            </a:r>
            <a:r>
              <a:rPr lang="fr-FR" altLang="en-US" sz="3200" dirty="0"/>
              <a:t> and collaboration networks</a:t>
            </a:r>
          </a:p>
        </p:txBody>
      </p:sp>
      <p:sp>
        <p:nvSpPr>
          <p:cNvPr id="19459" name="Text Placeholder 4"/>
          <p:cNvSpPr>
            <a:spLocks noGrp="1"/>
          </p:cNvSpPr>
          <p:nvPr>
            <p:ph type="body" idx="1"/>
          </p:nvPr>
        </p:nvSpPr>
        <p:spPr>
          <a:xfrm>
            <a:off x="197627" y="1501522"/>
            <a:ext cx="4040187" cy="638175"/>
          </a:xfrm>
        </p:spPr>
        <p:txBody>
          <a:bodyPr/>
          <a:lstStyle/>
          <a:p>
            <a:r>
              <a:rPr lang="fr-FR" altLang="en-US" sz="1800" dirty="0"/>
              <a:t>Co-</a:t>
            </a:r>
            <a:r>
              <a:rPr lang="fr-FR" altLang="en-US" sz="1800" dirty="0" err="1"/>
              <a:t>assignments</a:t>
            </a:r>
            <a:r>
              <a:rPr lang="fr-FR" altLang="en-US" sz="1800" dirty="0"/>
              <a:t> – </a:t>
            </a:r>
            <a:r>
              <a:rPr lang="fr-FR" altLang="en-US" sz="1800" dirty="0" err="1"/>
              <a:t>applicants</a:t>
            </a:r>
            <a:r>
              <a:rPr lang="fr-FR" altLang="en-US" sz="1800" dirty="0"/>
              <a:t> collaboration networks</a:t>
            </a:r>
          </a:p>
        </p:txBody>
      </p:sp>
      <p:sp>
        <p:nvSpPr>
          <p:cNvPr id="19460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3995936" y="1489036"/>
            <a:ext cx="4896544" cy="638175"/>
          </a:xfrm>
        </p:spPr>
        <p:txBody>
          <a:bodyPr/>
          <a:lstStyle/>
          <a:p>
            <a:r>
              <a:rPr lang="fr-FR" altLang="en-US" sz="1800" dirty="0" err="1"/>
              <a:t>Applicant-inventors</a:t>
            </a:r>
            <a:r>
              <a:rPr lang="fr-FR" altLang="en-US" sz="1800" dirty="0"/>
              <a:t> collaboration network</a:t>
            </a:r>
          </a:p>
        </p:txBody>
      </p:sp>
      <p:sp>
        <p:nvSpPr>
          <p:cNvPr id="1946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F20CD840-C66F-4888-AC59-0AEC1D63E695}" type="slidenum">
              <a:rPr lang="en-US" altLang="en-US" sz="1400" smtClean="0"/>
              <a:pPr eaLnBrk="1" hangingPunct="1"/>
              <a:t>22</a:t>
            </a:fld>
            <a:endParaRPr lang="en-US" altLang="en-US" sz="1400"/>
          </a:p>
        </p:txBody>
      </p:sp>
      <p:sp>
        <p:nvSpPr>
          <p:cNvPr id="3" name="TextBox 2"/>
          <p:cNvSpPr txBox="1"/>
          <p:nvPr/>
        </p:nvSpPr>
        <p:spPr>
          <a:xfrm>
            <a:off x="323528" y="5733303"/>
            <a:ext cx="3348372" cy="360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600" dirty="0"/>
              <a:t>WIPO Palm </a:t>
            </a:r>
            <a:r>
              <a:rPr lang="es-ES" sz="1600" dirty="0" err="1"/>
              <a:t>Oil</a:t>
            </a:r>
            <a:r>
              <a:rPr lang="es-ES" sz="1600" dirty="0"/>
              <a:t> </a:t>
            </a:r>
            <a:r>
              <a:rPr lang="es-ES" sz="1600" dirty="0" err="1"/>
              <a:t>Production</a:t>
            </a:r>
            <a:r>
              <a:rPr lang="es-ES" sz="1600" dirty="0"/>
              <a:t> PLR</a:t>
            </a:r>
          </a:p>
        </p:txBody>
      </p:sp>
      <p:pic>
        <p:nvPicPr>
          <p:cNvPr id="16" name="Picture 35" descr="C:\Users\Sarah Helm\AppData\Local\Microsoft\Windows\Temporary Internet Files\Content.Outlook\NHBFXKQD\P137C_WIPO_Desalination_NetworkAnalysis_SID265_M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590" y="2496640"/>
            <a:ext cx="5633458" cy="2879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04048" y="5757254"/>
            <a:ext cx="2520280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600" dirty="0"/>
              <a:t>WIPO </a:t>
            </a:r>
            <a:r>
              <a:rPr lang="es-ES" sz="1600" dirty="0" err="1"/>
              <a:t>Desalination</a:t>
            </a:r>
            <a:r>
              <a:rPr lang="es-ES" sz="1600" dirty="0"/>
              <a:t> PLR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8702"/>
          <a:stretch/>
        </p:blipFill>
        <p:spPr>
          <a:xfrm>
            <a:off x="251978" y="2289915"/>
            <a:ext cx="3284612" cy="343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92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fr-CH" altLang="en-US" dirty="0" err="1"/>
              <a:t>Matching</a:t>
            </a:r>
            <a:r>
              <a:rPr lang="fr-CH" altLang="en-US" dirty="0"/>
              <a:t> patents to </a:t>
            </a:r>
            <a:r>
              <a:rPr lang="fr-CH" altLang="en-US" dirty="0" err="1"/>
              <a:t>products</a:t>
            </a:r>
            <a:endParaRPr lang="en-US" altLang="en-US" dirty="0"/>
          </a:p>
        </p:txBody>
      </p:sp>
      <p:pic>
        <p:nvPicPr>
          <p:cNvPr id="70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7544" y="1196752"/>
            <a:ext cx="5106988" cy="4687887"/>
          </a:xfrm>
          <a:ln>
            <a:solidFill>
              <a:schemeClr val="bg1">
                <a:lumMod val="65000"/>
              </a:schemeClr>
            </a:solidFill>
          </a:ln>
          <a:extLst/>
        </p:spPr>
      </p:pic>
      <p:sp>
        <p:nvSpPr>
          <p:cNvPr id="27652" name="TextBox 3"/>
          <p:cNvSpPr txBox="1">
            <a:spLocks noChangeArrowheads="1"/>
          </p:cNvSpPr>
          <p:nvPr/>
        </p:nvSpPr>
        <p:spPr bwMode="auto">
          <a:xfrm>
            <a:off x="323850" y="6165850"/>
            <a:ext cx="65516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H" altLang="en-US" sz="2200" i="1"/>
              <a:t>Source: WIPO PLR on Solar Cooking</a:t>
            </a:r>
            <a:endParaRPr lang="en-US" altLang="en-US" sz="2200" i="1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4F76046-09F7-47D2-85D3-8ED2E338AB9E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640512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1520" y="260648"/>
            <a:ext cx="8435975" cy="1143000"/>
          </a:xfrm>
        </p:spPr>
        <p:txBody>
          <a:bodyPr/>
          <a:lstStyle/>
          <a:p>
            <a:r>
              <a:rPr lang="en-US" altLang="en-US" dirty="0"/>
              <a:t>Combining patent with non-patent data</a:t>
            </a:r>
          </a:p>
        </p:txBody>
      </p:sp>
      <p:sp>
        <p:nvSpPr>
          <p:cNvPr id="28675" name="Rectangle 9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5288" y="5805488"/>
            <a:ext cx="8229600" cy="72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/>
              <a:t>R&amp;D in- and output, patenting activity as indicator of innovation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i="1"/>
              <a:t>	</a:t>
            </a:r>
            <a:endParaRPr lang="en-US" altLang="en-US" sz="1800"/>
          </a:p>
        </p:txBody>
      </p:sp>
      <p:pic>
        <p:nvPicPr>
          <p:cNvPr id="28676" name="Picture 10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5800" y="1484313"/>
            <a:ext cx="5230813" cy="3313112"/>
          </a:xfrm>
        </p:spPr>
      </p:pic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835150" y="5084763"/>
            <a:ext cx="5594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i="1"/>
              <a:t>Source: IEA, Energy Technology R&amp;D Statistics 2007</a:t>
            </a:r>
          </a:p>
        </p:txBody>
      </p:sp>
      <p:sp>
        <p:nvSpPr>
          <p:cNvPr id="2867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5A2DCD5-699B-445A-89DD-331A77876192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564369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864096"/>
          </a:xfrm>
        </p:spPr>
        <p:txBody>
          <a:bodyPr/>
          <a:lstStyle/>
          <a:p>
            <a:r>
              <a:rPr lang="en-US" altLang="en-US" sz="3200" dirty="0"/>
              <a:t>Patent Landscape Reports in a nutshell 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251520" y="908720"/>
            <a:ext cx="8424936" cy="5949280"/>
          </a:xfrm>
        </p:spPr>
        <p:txBody>
          <a:bodyPr/>
          <a:lstStyle/>
          <a:p>
            <a:pPr marL="342900" lvl="1" indent="-342900"/>
            <a:r>
              <a:rPr lang="en-US" altLang="en-US" sz="2200" dirty="0"/>
              <a:t>Patent based analysis </a:t>
            </a:r>
            <a:r>
              <a:rPr lang="en-US" altLang="en-US" sz="2200" b="1" dirty="0"/>
              <a:t>tailored to specific needs </a:t>
            </a:r>
            <a:endParaRPr lang="en-US" altLang="en-US" sz="2200" dirty="0">
              <a:sym typeface="Wingdings" pitchFamily="2" charset="2"/>
            </a:endParaRPr>
          </a:p>
          <a:p>
            <a:pPr marL="342900" lvl="1" indent="-342900"/>
            <a:r>
              <a:rPr lang="en-US" altLang="en-US" sz="2200" dirty="0">
                <a:sym typeface="Wingdings" pitchFamily="2" charset="2"/>
              </a:rPr>
              <a:t>IP management and </a:t>
            </a:r>
            <a:r>
              <a:rPr lang="en-US" altLang="en-US" sz="2200" b="1" dirty="0">
                <a:sym typeface="Wingdings" pitchFamily="2" charset="2"/>
              </a:rPr>
              <a:t>internal/external valuation support tool</a:t>
            </a:r>
            <a:r>
              <a:rPr lang="en-US" altLang="en-US" sz="2200" dirty="0">
                <a:sym typeface="Wingdings" pitchFamily="2" charset="2"/>
              </a:rPr>
              <a:t>:</a:t>
            </a:r>
          </a:p>
          <a:p>
            <a:pPr marL="742950" lvl="2" indent="-342900"/>
            <a:r>
              <a:rPr lang="en-US" altLang="en-US" sz="2200" b="1" dirty="0">
                <a:sym typeface="Wingdings" pitchFamily="2" charset="2"/>
              </a:rPr>
              <a:t>more focused approach </a:t>
            </a:r>
            <a:r>
              <a:rPr lang="en-US" altLang="en-US" sz="2200" dirty="0">
                <a:sym typeface="Wingdings" pitchFamily="2" charset="2"/>
              </a:rPr>
              <a:t>and informed decisions</a:t>
            </a:r>
          </a:p>
          <a:p>
            <a:pPr marL="742950" lvl="2" indent="-342900"/>
            <a:r>
              <a:rPr lang="en-US" altLang="en-US" sz="2200" b="1" dirty="0">
                <a:sym typeface="Wingdings" pitchFamily="2" charset="2"/>
              </a:rPr>
              <a:t>avoidance of duplication of work</a:t>
            </a:r>
            <a:r>
              <a:rPr lang="en-US" altLang="en-US" sz="2200" dirty="0">
                <a:sym typeface="Wingdings" pitchFamily="2" charset="2"/>
              </a:rPr>
              <a:t>, </a:t>
            </a:r>
            <a:r>
              <a:rPr lang="en-US" altLang="en-US" sz="2200" b="1" dirty="0">
                <a:sym typeface="Wingdings" pitchFamily="2" charset="2"/>
              </a:rPr>
              <a:t>waste of resources </a:t>
            </a:r>
            <a:r>
              <a:rPr lang="en-US" altLang="en-US" sz="2200" dirty="0">
                <a:sym typeface="Wingdings" pitchFamily="2" charset="2"/>
              </a:rPr>
              <a:t>and </a:t>
            </a:r>
            <a:r>
              <a:rPr lang="en-US" altLang="en-US" sz="2200" b="1" dirty="0">
                <a:sym typeface="Wingdings" pitchFamily="2" charset="2"/>
              </a:rPr>
              <a:t>infringement of 3</a:t>
            </a:r>
            <a:r>
              <a:rPr lang="en-US" altLang="en-US" sz="2200" b="1" baseline="30000" dirty="0">
                <a:sym typeface="Wingdings" pitchFamily="2" charset="2"/>
              </a:rPr>
              <a:t>rd</a:t>
            </a:r>
            <a:r>
              <a:rPr lang="en-US" altLang="en-US" sz="2200" b="1" dirty="0">
                <a:sym typeface="Wingdings" pitchFamily="2" charset="2"/>
              </a:rPr>
              <a:t> party IP rights </a:t>
            </a:r>
          </a:p>
          <a:p>
            <a:pPr marL="742950" lvl="2" indent="-342900"/>
            <a:r>
              <a:rPr lang="en-US" altLang="en-US" sz="2200" b="1" dirty="0"/>
              <a:t>Who is doing what </a:t>
            </a:r>
            <a:r>
              <a:rPr lang="en-US" altLang="en-US" sz="2200" dirty="0"/>
              <a:t>(e.g. top applicants, inventors) </a:t>
            </a:r>
            <a:r>
              <a:rPr lang="en-US" altLang="en-US" sz="2200" b="1" dirty="0"/>
              <a:t>where</a:t>
            </a:r>
            <a:r>
              <a:rPr lang="en-US" altLang="en-US" sz="2200" dirty="0"/>
              <a:t>?</a:t>
            </a:r>
            <a:endParaRPr lang="en-US" altLang="en-US" sz="2200" b="1" dirty="0">
              <a:sym typeface="Wingdings" pitchFamily="2" charset="2"/>
            </a:endParaRPr>
          </a:p>
          <a:p>
            <a:pPr marL="742950" lvl="2" indent="-342900"/>
            <a:r>
              <a:rPr lang="en-US" altLang="en-US" sz="2200" b="1" dirty="0"/>
              <a:t>Market trends and potential</a:t>
            </a:r>
            <a:r>
              <a:rPr lang="en-US" altLang="en-US" sz="2200" dirty="0"/>
              <a:t>, uniqueness and value of own IP assets and market position</a:t>
            </a:r>
            <a:r>
              <a:rPr lang="en-US" altLang="en-US" sz="2200" b="1" dirty="0">
                <a:sym typeface="Wingdings" pitchFamily="2" charset="2"/>
              </a:rPr>
              <a:t>, tech transfer possibilities </a:t>
            </a:r>
          </a:p>
          <a:p>
            <a:pPr marL="742950" lvl="2" indent="-342900"/>
            <a:r>
              <a:rPr lang="en-US" altLang="en-US" sz="2200" dirty="0">
                <a:sym typeface="Wingdings" pitchFamily="2" charset="2"/>
              </a:rPr>
              <a:t>identification of own </a:t>
            </a:r>
            <a:r>
              <a:rPr lang="en-US" altLang="en-US" sz="2200" b="1" dirty="0">
                <a:sym typeface="Wingdings" pitchFamily="2" charset="2"/>
              </a:rPr>
              <a:t>potential</a:t>
            </a:r>
            <a:r>
              <a:rPr lang="en-US" altLang="en-US" sz="2200" dirty="0">
                <a:sym typeface="Wingdings" pitchFamily="2" charset="2"/>
              </a:rPr>
              <a:t> and </a:t>
            </a:r>
            <a:r>
              <a:rPr lang="en-US" altLang="en-US" sz="2200" b="1" dirty="0">
                <a:sym typeface="Wingdings" pitchFamily="2" charset="2"/>
              </a:rPr>
              <a:t>position</a:t>
            </a:r>
            <a:r>
              <a:rPr lang="en-US" altLang="en-US" sz="2200" dirty="0">
                <a:sym typeface="Wingdings" pitchFamily="2" charset="2"/>
              </a:rPr>
              <a:t> in a given or emerging market and comparison to competitors</a:t>
            </a:r>
          </a:p>
          <a:p>
            <a:pPr marL="742950" lvl="2" indent="-342900"/>
            <a:r>
              <a:rPr lang="en-US" altLang="en-US" sz="2200" dirty="0">
                <a:sym typeface="Wingdings" pitchFamily="2" charset="2"/>
              </a:rPr>
              <a:t>facilitation of </a:t>
            </a:r>
            <a:r>
              <a:rPr lang="en-US" altLang="en-US" sz="2200" b="1" dirty="0">
                <a:sym typeface="Wingdings" pitchFamily="2" charset="2"/>
              </a:rPr>
              <a:t>local and international cooperation </a:t>
            </a:r>
            <a:r>
              <a:rPr lang="en-US" altLang="en-US" sz="2200" dirty="0">
                <a:sym typeface="Wingdings" pitchFamily="2" charset="2"/>
              </a:rPr>
              <a:t>and identification of potential for synergies</a:t>
            </a:r>
          </a:p>
          <a:p>
            <a:pPr marL="742950" lvl="2" indent="-342900"/>
            <a:r>
              <a:rPr lang="en-US" altLang="en-US" sz="2200" b="1" dirty="0"/>
              <a:t>Additional, non patent-data </a:t>
            </a:r>
            <a:r>
              <a:rPr lang="en-US" altLang="en-US" sz="2200" dirty="0"/>
              <a:t>completing the puzzle, e.g. econometric /competitor analysis, case studies, licensing information, M&amp;As etc. </a:t>
            </a:r>
          </a:p>
          <a:p>
            <a:pPr marL="742950" lvl="2" indent="-342900"/>
            <a:endParaRPr lang="en-US" altLang="en-US" sz="2200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3770490-4515-405E-9F2E-4333FEABEC45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296685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patent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types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2196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es-ES" sz="3200" dirty="0" err="1"/>
              <a:t>Freedom</a:t>
            </a:r>
            <a:r>
              <a:rPr lang="es-ES" sz="3200" dirty="0"/>
              <a:t> to </a:t>
            </a:r>
            <a:r>
              <a:rPr lang="es-ES" sz="3200" dirty="0" err="1"/>
              <a:t>Operate</a:t>
            </a:r>
            <a:r>
              <a:rPr lang="es-ES" sz="3200" dirty="0"/>
              <a:t> </a:t>
            </a:r>
            <a:r>
              <a:rPr lang="es-ES" sz="3200" dirty="0" err="1"/>
              <a:t>Analysis</a:t>
            </a:r>
            <a:r>
              <a:rPr lang="es-ES" sz="3200" dirty="0"/>
              <a:t>/</a:t>
            </a:r>
            <a:r>
              <a:rPr lang="es-ES" sz="3200" dirty="0" err="1"/>
              <a:t>Clearance</a:t>
            </a:r>
            <a:endParaRPr lang="es-E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528" y="1196752"/>
            <a:ext cx="8568952" cy="5472608"/>
          </a:xfrm>
        </p:spPr>
        <p:txBody>
          <a:bodyPr/>
          <a:lstStyle/>
          <a:p>
            <a:r>
              <a:rPr lang="en-GB" dirty="0"/>
              <a:t>Resembles a Patent Landscape Report – terms often confused</a:t>
            </a:r>
          </a:p>
          <a:p>
            <a:r>
              <a:rPr lang="en-GB" dirty="0"/>
              <a:t>Sophisticated and costly analysis, usually performed before a new product is introduced in the market</a:t>
            </a:r>
          </a:p>
          <a:p>
            <a:r>
              <a:rPr lang="en-GB" dirty="0"/>
              <a:t>Objective: make sure there are no third party IP rights infringement when a product is launched in the market</a:t>
            </a:r>
          </a:p>
          <a:p>
            <a:r>
              <a:rPr lang="en-GB" dirty="0"/>
              <a:t>Key differences to a PLR:</a:t>
            </a:r>
          </a:p>
          <a:p>
            <a:pPr lvl="1"/>
            <a:r>
              <a:rPr lang="en-GB" dirty="0"/>
              <a:t>Type of conducted patent search-granularity of search and claim analysis of granted patents</a:t>
            </a:r>
          </a:p>
          <a:p>
            <a:pPr lvl="1"/>
            <a:r>
              <a:rPr lang="en-GB" dirty="0"/>
              <a:t>Country-market specific</a:t>
            </a:r>
          </a:p>
          <a:p>
            <a:pPr lvl="1"/>
            <a:r>
              <a:rPr lang="en-GB" dirty="0"/>
              <a:t>Legal status information 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There is never a 100% - real “FTO”</a:t>
            </a:r>
          </a:p>
        </p:txBody>
      </p:sp>
    </p:spTree>
    <p:extLst>
      <p:ext uri="{BB962C8B-B14F-4D97-AF65-F5344CB8AC3E}">
        <p14:creationId xmlns:p14="http://schemas.microsoft.com/office/powerpoint/2010/main" val="1625624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490066"/>
          </a:xfrm>
        </p:spPr>
        <p:txBody>
          <a:bodyPr/>
          <a:lstStyle/>
          <a:p>
            <a:r>
              <a:rPr lang="es-ES" dirty="0" err="1"/>
              <a:t>Technology</a:t>
            </a:r>
            <a:r>
              <a:rPr lang="es-ES" dirty="0"/>
              <a:t> </a:t>
            </a:r>
            <a:r>
              <a:rPr lang="es-ES" dirty="0" err="1"/>
              <a:t>Bulletins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5536" y="980728"/>
            <a:ext cx="4040188" cy="639762"/>
          </a:xfrm>
        </p:spPr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Spanish Patent Office: </a:t>
            </a:r>
            <a:r>
              <a:rPr lang="es-ES" dirty="0" err="1"/>
              <a:t>Intelligent</a:t>
            </a:r>
            <a:r>
              <a:rPr lang="es-ES" dirty="0"/>
              <a:t> Car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4008" y="908720"/>
            <a:ext cx="4041775" cy="639762"/>
          </a:xfrm>
        </p:spPr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include</a:t>
            </a:r>
            <a:r>
              <a:rPr lang="es-ES" dirty="0"/>
              <a:t>?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7"/>
            <a:ext cx="3384376" cy="463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7504" y="6266497"/>
            <a:ext cx="74168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hlinkClick r:id="rId3"/>
              </a:rPr>
              <a:t>http://www.oepm.es/export/sites/oepm/comun/documentos_relacionados/Boletines</a:t>
            </a:r>
            <a:r>
              <a:rPr lang="es-ES" sz="1400" dirty="0"/>
              <a:t> </a:t>
            </a: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56792"/>
            <a:ext cx="4041775" cy="331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9603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712968" cy="1143000"/>
          </a:xfrm>
        </p:spPr>
        <p:txBody>
          <a:bodyPr/>
          <a:lstStyle/>
          <a:p>
            <a:r>
              <a:rPr lang="es-ES" dirty="0" err="1"/>
              <a:t>Technology</a:t>
            </a:r>
            <a:r>
              <a:rPr lang="es-ES" dirty="0"/>
              <a:t> </a:t>
            </a:r>
            <a:r>
              <a:rPr lang="es-ES" dirty="0" err="1"/>
              <a:t>Bulletins</a:t>
            </a:r>
            <a:r>
              <a:rPr lang="es-ES" dirty="0"/>
              <a:t> can </a:t>
            </a:r>
            <a:r>
              <a:rPr lang="es-ES" dirty="0" err="1"/>
              <a:t>also</a:t>
            </a:r>
            <a:r>
              <a:rPr lang="es-ES"/>
              <a:t> look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though</a:t>
            </a:r>
            <a:r>
              <a:rPr lang="es-ES" dirty="0"/>
              <a:t>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556792"/>
            <a:ext cx="2962672" cy="639762"/>
          </a:xfrm>
        </p:spPr>
        <p:txBody>
          <a:bodyPr/>
          <a:lstStyle/>
          <a:p>
            <a:r>
              <a:rPr lang="es-ES" sz="2200" dirty="0" err="1"/>
              <a:t>Colombian</a:t>
            </a:r>
            <a:r>
              <a:rPr lang="es-ES" sz="2200" dirty="0"/>
              <a:t> CIGEPI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31840" y="1556792"/>
            <a:ext cx="5904656" cy="639762"/>
          </a:xfrm>
        </p:spPr>
        <p:txBody>
          <a:bodyPr/>
          <a:lstStyle/>
          <a:p>
            <a:r>
              <a:rPr lang="es-ES" sz="2200" dirty="0" err="1"/>
              <a:t>How</a:t>
            </a:r>
            <a:r>
              <a:rPr lang="es-ES" sz="2200" dirty="0"/>
              <a:t> do </a:t>
            </a:r>
            <a:r>
              <a:rPr lang="es-ES" sz="2200" dirty="0" err="1"/>
              <a:t>the</a:t>
            </a:r>
            <a:r>
              <a:rPr lang="es-ES" sz="2200" dirty="0"/>
              <a:t> </a:t>
            </a:r>
            <a:r>
              <a:rPr lang="es-ES" sz="2200" dirty="0" err="1"/>
              <a:t>Colombian</a:t>
            </a:r>
            <a:r>
              <a:rPr lang="es-ES" sz="2200" dirty="0"/>
              <a:t> </a:t>
            </a:r>
            <a:r>
              <a:rPr lang="es-ES" sz="2200" dirty="0" err="1"/>
              <a:t>Bulletins</a:t>
            </a:r>
            <a:r>
              <a:rPr lang="es-ES" sz="2200" dirty="0"/>
              <a:t> look </a:t>
            </a:r>
            <a:r>
              <a:rPr lang="es-ES" sz="2200" dirty="0" err="1"/>
              <a:t>like</a:t>
            </a:r>
            <a:r>
              <a:rPr lang="es-ES" sz="2200" dirty="0"/>
              <a:t>?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2607942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348880"/>
            <a:ext cx="5828889" cy="3600400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866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patent </a:t>
            </a:r>
            <a:r>
              <a:rPr lang="fr-FR" dirty="0" err="1"/>
              <a:t>analysis</a:t>
            </a:r>
            <a:r>
              <a:rPr lang="fr-FR" dirty="0"/>
              <a:t>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556792"/>
            <a:ext cx="8363272" cy="4608512"/>
          </a:xfrm>
        </p:spPr>
        <p:txBody>
          <a:bodyPr/>
          <a:lstStyle/>
          <a:p>
            <a:r>
              <a:rPr lang="en-US" altLang="en-US" dirty="0"/>
              <a:t>Structured and meaningful presentation of patent data with the help of tools, visualizations and narrative as a decision-making support mechanism</a:t>
            </a:r>
            <a:endParaRPr lang="en-US" altLang="en-US" dirty="0">
              <a:sym typeface="Wingdings" pitchFamily="2" charset="2"/>
            </a:endParaRPr>
          </a:p>
          <a:p>
            <a:endParaRPr lang="fr-F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6D60C8-7BA5-467F-BCD3-E871B6D034E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87318333"/>
              </p:ext>
            </p:extLst>
          </p:nvPr>
        </p:nvGraphicFramePr>
        <p:xfrm>
          <a:off x="1043608" y="3212976"/>
          <a:ext cx="6096000" cy="201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0679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1143000"/>
          </a:xfrm>
        </p:spPr>
        <p:txBody>
          <a:bodyPr/>
          <a:lstStyle/>
          <a:p>
            <a:r>
              <a:rPr lang="es-ES" dirty="0" err="1"/>
              <a:t>Technology</a:t>
            </a:r>
            <a:r>
              <a:rPr lang="es-ES" dirty="0"/>
              <a:t> </a:t>
            </a:r>
            <a:r>
              <a:rPr lang="es-ES" dirty="0" err="1"/>
              <a:t>Watch</a:t>
            </a:r>
            <a:r>
              <a:rPr lang="es-ES" dirty="0"/>
              <a:t>/</a:t>
            </a:r>
            <a:r>
              <a:rPr lang="es-ES" dirty="0" err="1"/>
              <a:t>Alerts</a:t>
            </a:r>
            <a:r>
              <a:rPr lang="es-ES" dirty="0"/>
              <a:t>/</a:t>
            </a:r>
            <a:r>
              <a:rPr lang="es-ES" dirty="0" err="1"/>
              <a:t>Surveillance</a:t>
            </a:r>
            <a:r>
              <a:rPr lang="es-ES" dirty="0"/>
              <a:t>/</a:t>
            </a:r>
            <a:r>
              <a:rPr lang="es-ES" dirty="0" err="1"/>
              <a:t>Monitoring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73238"/>
            <a:ext cx="4038600" cy="4824114"/>
          </a:xfrm>
        </p:spPr>
        <p:txBody>
          <a:bodyPr/>
          <a:lstStyle/>
          <a:p>
            <a:r>
              <a:rPr lang="es-ES" dirty="0" err="1"/>
              <a:t>Updates</a:t>
            </a:r>
            <a:r>
              <a:rPr lang="es-ES" dirty="0"/>
              <a:t>/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new </a:t>
            </a:r>
            <a:r>
              <a:rPr lang="es-ES" dirty="0" err="1"/>
              <a:t>patents</a:t>
            </a:r>
            <a:r>
              <a:rPr lang="es-ES" dirty="0"/>
              <a:t> in a </a:t>
            </a:r>
            <a:r>
              <a:rPr lang="es-ES" dirty="0" err="1"/>
              <a:t>given</a:t>
            </a:r>
            <a:r>
              <a:rPr lang="es-ES" dirty="0"/>
              <a:t> </a:t>
            </a:r>
            <a:r>
              <a:rPr lang="es-ES" dirty="0" err="1"/>
              <a:t>area</a:t>
            </a:r>
            <a:r>
              <a:rPr lang="es-ES" dirty="0"/>
              <a:t> of </a:t>
            </a:r>
            <a:r>
              <a:rPr lang="es-ES" dirty="0" err="1"/>
              <a:t>interest</a:t>
            </a:r>
            <a:endParaRPr lang="es-ES" dirty="0"/>
          </a:p>
          <a:p>
            <a:r>
              <a:rPr lang="es-ES" dirty="0" err="1"/>
              <a:t>Usually</a:t>
            </a:r>
            <a:r>
              <a:rPr lang="es-ES" dirty="0"/>
              <a:t> </a:t>
            </a:r>
            <a:r>
              <a:rPr lang="es-ES" dirty="0" err="1"/>
              <a:t>limited</a:t>
            </a:r>
            <a:r>
              <a:rPr lang="es-ES" dirty="0"/>
              <a:t> to a </a:t>
            </a:r>
            <a:r>
              <a:rPr lang="es-ES" dirty="0" err="1"/>
              <a:t>list</a:t>
            </a:r>
            <a:r>
              <a:rPr lang="es-ES" dirty="0"/>
              <a:t> of </a:t>
            </a:r>
            <a:r>
              <a:rPr lang="es-ES" dirty="0" err="1"/>
              <a:t>patents</a:t>
            </a:r>
            <a:r>
              <a:rPr lang="es-ES" dirty="0"/>
              <a:t> and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bibliographic</a:t>
            </a:r>
            <a:r>
              <a:rPr lang="es-ES" dirty="0"/>
              <a:t> data/</a:t>
            </a:r>
            <a:r>
              <a:rPr lang="es-ES" dirty="0" err="1"/>
              <a:t>representative</a:t>
            </a:r>
            <a:r>
              <a:rPr lang="es-ES" dirty="0"/>
              <a:t> </a:t>
            </a:r>
            <a:r>
              <a:rPr lang="es-ES" dirty="0" err="1"/>
              <a:t>drawing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link to </a:t>
            </a:r>
            <a:r>
              <a:rPr lang="es-ES" dirty="0" err="1"/>
              <a:t>the</a:t>
            </a:r>
            <a:r>
              <a:rPr lang="es-ES" dirty="0"/>
              <a:t> full </a:t>
            </a:r>
            <a:r>
              <a:rPr lang="es-ES" dirty="0" err="1"/>
              <a:t>document</a:t>
            </a:r>
            <a:endParaRPr lang="es-ES" dirty="0"/>
          </a:p>
          <a:p>
            <a:endParaRPr lang="es-E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4716016" y="1448474"/>
            <a:ext cx="3844178" cy="29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36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General </a:t>
            </a:r>
            <a:r>
              <a:rPr lang="es-ES" dirty="0" err="1"/>
              <a:t>Statistics</a:t>
            </a:r>
            <a:r>
              <a:rPr lang="es-ES" dirty="0"/>
              <a:t> 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3364579" cy="4352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078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72" y="188640"/>
            <a:ext cx="8363272" cy="1143000"/>
          </a:xfrm>
        </p:spPr>
        <p:txBody>
          <a:bodyPr/>
          <a:lstStyle/>
          <a:p>
            <a:r>
              <a:rPr lang="es-ES" dirty="0" err="1"/>
              <a:t>Reports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patents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domain</a:t>
            </a:r>
            <a:endParaRPr lang="es-E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D898D-353E-47B4-8DDA-AD5C913BB4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1560" y="1467518"/>
            <a:ext cx="4032448" cy="498412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DF0DE1-A087-44AE-989E-254DDC824F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76056" y="1434800"/>
            <a:ext cx="3744416" cy="526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36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229600" cy="936104"/>
          </a:xfrm>
        </p:spPr>
        <p:txBody>
          <a:bodyPr/>
          <a:lstStyle/>
          <a:p>
            <a:r>
              <a:rPr lang="es-ES" dirty="0" err="1"/>
              <a:t>Mixed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types</a:t>
            </a:r>
            <a:r>
              <a:rPr lang="es-E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268760"/>
            <a:ext cx="5112568" cy="639762"/>
          </a:xfrm>
        </p:spPr>
        <p:txBody>
          <a:bodyPr/>
          <a:lstStyle/>
          <a:p>
            <a:r>
              <a:rPr lang="es-ES" dirty="0"/>
              <a:t>“</a:t>
            </a:r>
            <a:r>
              <a:rPr lang="es-ES" dirty="0" err="1"/>
              <a:t>Technology</a:t>
            </a:r>
            <a:r>
              <a:rPr lang="es-ES" dirty="0"/>
              <a:t> Radar” (INPI </a:t>
            </a:r>
            <a:r>
              <a:rPr lang="es-ES" dirty="0" err="1"/>
              <a:t>Brazil</a:t>
            </a:r>
            <a:r>
              <a:rPr lang="es-ES" dirty="0"/>
              <a:t>) – </a:t>
            </a:r>
            <a:r>
              <a:rPr lang="es-ES" dirty="0" err="1"/>
              <a:t>Infographic</a:t>
            </a:r>
            <a:r>
              <a:rPr lang="es-ES" dirty="0"/>
              <a:t> </a:t>
            </a:r>
            <a:r>
              <a:rPr lang="es-ES" dirty="0" err="1"/>
              <a:t>Element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8104" y="1124744"/>
            <a:ext cx="2962672" cy="639762"/>
          </a:xfrm>
        </p:spPr>
        <p:txBody>
          <a:bodyPr/>
          <a:lstStyle/>
          <a:p>
            <a:r>
              <a:rPr lang="es-ES" dirty="0"/>
              <a:t>FTO </a:t>
            </a:r>
            <a:r>
              <a:rPr lang="es-ES" dirty="0" err="1"/>
              <a:t>element</a:t>
            </a:r>
            <a:endParaRPr lang="es-ES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04863"/>
            <a:ext cx="3312368" cy="4511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024176"/>
            <a:ext cx="4041775" cy="225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334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892480" cy="1143000"/>
          </a:xfrm>
        </p:spPr>
        <p:txBody>
          <a:bodyPr/>
          <a:lstStyle/>
          <a:p>
            <a:r>
              <a:rPr lang="es-ES" sz="2800" dirty="0"/>
              <a:t>Portfolio/</a:t>
            </a:r>
            <a:r>
              <a:rPr lang="es-ES" sz="2800" dirty="0" err="1"/>
              <a:t>competitors</a:t>
            </a:r>
            <a:r>
              <a:rPr lang="es-ES" sz="2800" dirty="0"/>
              <a:t> </a:t>
            </a:r>
            <a:r>
              <a:rPr lang="es-ES" sz="2800" dirty="0" err="1"/>
              <a:t>analysis</a:t>
            </a:r>
            <a:r>
              <a:rPr lang="es-ES" sz="2800" dirty="0"/>
              <a:t>/Business/</a:t>
            </a:r>
            <a:r>
              <a:rPr lang="es-ES" sz="2800" dirty="0" err="1"/>
              <a:t>Competitive</a:t>
            </a:r>
            <a:r>
              <a:rPr lang="es-ES" sz="2800" dirty="0"/>
              <a:t> </a:t>
            </a:r>
            <a:r>
              <a:rPr lang="es-ES" sz="2800" dirty="0" err="1"/>
              <a:t>Intelligence</a:t>
            </a:r>
            <a:br>
              <a:rPr lang="es-ES" sz="2800" dirty="0"/>
            </a:br>
            <a:endParaRPr lang="es-E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3528" y="1772816"/>
            <a:ext cx="8229600" cy="4352925"/>
          </a:xfrm>
        </p:spPr>
        <p:txBody>
          <a:bodyPr/>
          <a:lstStyle/>
          <a:p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private</a:t>
            </a:r>
            <a:r>
              <a:rPr lang="es-ES" dirty="0"/>
              <a:t> sector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types</a:t>
            </a:r>
            <a:endParaRPr lang="es-ES" dirty="0"/>
          </a:p>
          <a:p>
            <a:r>
              <a:rPr lang="es-ES" dirty="0" err="1"/>
              <a:t>Part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“</a:t>
            </a:r>
            <a:r>
              <a:rPr lang="es-ES" dirty="0" err="1"/>
              <a:t>business</a:t>
            </a:r>
            <a:r>
              <a:rPr lang="es-ES" dirty="0"/>
              <a:t> </a:t>
            </a:r>
            <a:r>
              <a:rPr lang="es-ES" dirty="0" err="1"/>
              <a:t>intelligence</a:t>
            </a:r>
            <a:r>
              <a:rPr lang="es-ES" dirty="0"/>
              <a:t>”: </a:t>
            </a:r>
            <a:r>
              <a:rPr lang="es-ES" dirty="0" err="1"/>
              <a:t>costly</a:t>
            </a:r>
            <a:r>
              <a:rPr lang="es-ES" dirty="0"/>
              <a:t>, </a:t>
            </a:r>
            <a:r>
              <a:rPr lang="es-ES" dirty="0" err="1"/>
              <a:t>added-value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/“</a:t>
            </a:r>
            <a:r>
              <a:rPr lang="es-ES" dirty="0" err="1"/>
              <a:t>competitive</a:t>
            </a:r>
            <a:r>
              <a:rPr lang="es-ES" dirty="0"/>
              <a:t> </a:t>
            </a:r>
            <a:r>
              <a:rPr lang="es-ES" dirty="0" err="1"/>
              <a:t>intelligence</a:t>
            </a:r>
            <a:r>
              <a:rPr lang="es-ES" dirty="0"/>
              <a:t>”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available</a:t>
            </a:r>
            <a:r>
              <a:rPr lang="es-ES" dirty="0"/>
              <a:t> in </a:t>
            </a:r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websites</a:t>
            </a:r>
            <a:r>
              <a:rPr lang="es-ES" dirty="0"/>
              <a:t> </a:t>
            </a:r>
          </a:p>
          <a:p>
            <a:r>
              <a:rPr lang="es-ES" dirty="0" err="1"/>
              <a:t>Includes</a:t>
            </a:r>
            <a:r>
              <a:rPr lang="es-ES" dirty="0"/>
              <a:t> </a:t>
            </a:r>
            <a:r>
              <a:rPr lang="es-ES" dirty="0" err="1"/>
              <a:t>elements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of </a:t>
            </a:r>
            <a:r>
              <a:rPr lang="es-ES" dirty="0" err="1"/>
              <a:t>competitors</a:t>
            </a:r>
            <a:r>
              <a:rPr lang="es-ES" dirty="0"/>
              <a:t>, </a:t>
            </a:r>
            <a:r>
              <a:rPr lang="es-ES" dirty="0" err="1"/>
              <a:t>analysis</a:t>
            </a:r>
            <a:r>
              <a:rPr lang="es-ES" dirty="0"/>
              <a:t> of </a:t>
            </a:r>
            <a:r>
              <a:rPr lang="es-ES" dirty="0" err="1"/>
              <a:t>own</a:t>
            </a:r>
            <a:r>
              <a:rPr lang="es-ES" dirty="0"/>
              <a:t> portfolio, </a:t>
            </a:r>
            <a:r>
              <a:rPr lang="es-ES" dirty="0" err="1"/>
              <a:t>litigation</a:t>
            </a:r>
            <a:r>
              <a:rPr lang="es-ES" dirty="0"/>
              <a:t> cases, </a:t>
            </a:r>
            <a:r>
              <a:rPr lang="es-ES" dirty="0" err="1"/>
              <a:t>patent</a:t>
            </a:r>
            <a:r>
              <a:rPr lang="es-ES" dirty="0"/>
              <a:t> </a:t>
            </a:r>
            <a:r>
              <a:rPr lang="es-ES" dirty="0" err="1"/>
              <a:t>valuation</a:t>
            </a:r>
            <a:r>
              <a:rPr lang="es-ES" dirty="0"/>
              <a:t>, </a:t>
            </a:r>
            <a:r>
              <a:rPr lang="es-ES" dirty="0" err="1"/>
              <a:t>market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, </a:t>
            </a:r>
            <a:r>
              <a:rPr lang="es-ES" dirty="0" err="1"/>
              <a:t>licensing</a:t>
            </a:r>
            <a:r>
              <a:rPr lang="es-ES" dirty="0"/>
              <a:t> </a:t>
            </a:r>
            <a:r>
              <a:rPr lang="es-ES" dirty="0" err="1"/>
              <a:t>agreement</a:t>
            </a:r>
            <a:r>
              <a:rPr lang="es-ES" dirty="0"/>
              <a:t>, social media/blogs and </a:t>
            </a:r>
            <a:r>
              <a:rPr lang="es-ES" dirty="0" err="1"/>
              <a:t>news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, </a:t>
            </a:r>
            <a:r>
              <a:rPr lang="es-ES" dirty="0" err="1"/>
              <a:t>patent</a:t>
            </a:r>
            <a:r>
              <a:rPr lang="es-ES" dirty="0"/>
              <a:t> </a:t>
            </a:r>
            <a:r>
              <a:rPr lang="es-ES" dirty="0" err="1"/>
              <a:t>strength</a:t>
            </a:r>
            <a:r>
              <a:rPr lang="es-ES" dirty="0"/>
              <a:t> </a:t>
            </a:r>
            <a:r>
              <a:rPr lang="es-ES" dirty="0" err="1"/>
              <a:t>etc</a:t>
            </a:r>
            <a:r>
              <a:rPr lang="es-ES" dirty="0"/>
              <a:t>, </a:t>
            </a:r>
            <a:r>
              <a:rPr lang="es-ES" dirty="0" err="1"/>
              <a:t>risk</a:t>
            </a:r>
            <a:r>
              <a:rPr lang="es-ES" dirty="0"/>
              <a:t> </a:t>
            </a:r>
            <a:r>
              <a:rPr lang="es-ES" dirty="0" err="1"/>
              <a:t>assessment</a:t>
            </a:r>
            <a:r>
              <a:rPr lang="es-ES" dirty="0"/>
              <a:t>, </a:t>
            </a:r>
            <a:r>
              <a:rPr lang="es-ES" dirty="0" err="1"/>
              <a:t>M&amp;As</a:t>
            </a:r>
            <a:r>
              <a:rPr lang="es-ES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551000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Interactive</a:t>
            </a:r>
            <a:r>
              <a:rPr lang="es-ES" dirty="0"/>
              <a:t> </a:t>
            </a:r>
            <a:r>
              <a:rPr lang="es-ES" dirty="0" err="1"/>
              <a:t>analytics</a:t>
            </a:r>
            <a:r>
              <a:rPr lang="es-ES" dirty="0"/>
              <a:t> / </a:t>
            </a:r>
            <a:r>
              <a:rPr lang="es-ES" dirty="0" err="1"/>
              <a:t>Dashboards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171489"/>
            <a:ext cx="6491064" cy="639762"/>
          </a:xfrm>
        </p:spPr>
        <p:txBody>
          <a:bodyPr/>
          <a:lstStyle/>
          <a:p>
            <a:r>
              <a:rPr lang="es-ES" b="0" dirty="0" err="1"/>
              <a:t>The</a:t>
            </a:r>
            <a:r>
              <a:rPr lang="es-ES" b="0" dirty="0"/>
              <a:t> </a:t>
            </a:r>
            <a:r>
              <a:rPr lang="es-ES" b="0" dirty="0" err="1"/>
              <a:t>user</a:t>
            </a:r>
            <a:r>
              <a:rPr lang="es-ES" b="0" dirty="0"/>
              <a:t> </a:t>
            </a:r>
            <a:r>
              <a:rPr lang="es-ES" b="0" dirty="0" err="1"/>
              <a:t>selects</a:t>
            </a:r>
            <a:r>
              <a:rPr lang="es-ES" b="0" dirty="0"/>
              <a:t> </a:t>
            </a:r>
            <a:r>
              <a:rPr lang="es-ES" b="0" dirty="0" err="1"/>
              <a:t>his</a:t>
            </a:r>
            <a:r>
              <a:rPr lang="es-ES" b="0" dirty="0"/>
              <a:t> </a:t>
            </a:r>
            <a:r>
              <a:rPr lang="es-ES" b="0" dirty="0" err="1"/>
              <a:t>analysis</a:t>
            </a:r>
            <a:r>
              <a:rPr lang="es-ES" b="0" dirty="0"/>
              <a:t> </a:t>
            </a:r>
            <a:r>
              <a:rPr lang="es-ES" b="0" dirty="0" err="1"/>
              <a:t>criteria</a:t>
            </a:r>
            <a:r>
              <a:rPr lang="es-ES" b="0" dirty="0"/>
              <a:t>/</a:t>
            </a:r>
            <a:r>
              <a:rPr lang="es-ES" b="0" dirty="0" err="1"/>
              <a:t>filters</a:t>
            </a:r>
            <a:endParaRPr lang="es-ES" b="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11560" y="5701097"/>
            <a:ext cx="2160240" cy="639762"/>
          </a:xfrm>
        </p:spPr>
        <p:txBody>
          <a:bodyPr/>
          <a:lstStyle/>
          <a:p>
            <a:r>
              <a:rPr lang="es-ES" b="0" dirty="0" err="1"/>
              <a:t>e.g</a:t>
            </a:r>
            <a:r>
              <a:rPr lang="es-ES" b="0" dirty="0"/>
              <a:t>. </a:t>
            </a:r>
            <a:r>
              <a:rPr lang="es-ES" b="0" dirty="0" err="1"/>
              <a:t>the</a:t>
            </a:r>
            <a:r>
              <a:rPr lang="es-ES" b="0" dirty="0"/>
              <a:t> Lens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3074A8-BD4D-40A7-85A9-9E7E451FEA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1697" y="1923108"/>
            <a:ext cx="7299491" cy="366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60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Conclusions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types</a:t>
            </a:r>
            <a:r>
              <a:rPr lang="es-ES" dirty="0"/>
              <a:t> of </a:t>
            </a:r>
            <a:r>
              <a:rPr lang="es-ES" dirty="0" err="1"/>
              <a:t>patent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serving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needs</a:t>
            </a:r>
            <a:endParaRPr lang="es-ES" dirty="0"/>
          </a:p>
          <a:p>
            <a:r>
              <a:rPr lang="es-ES" dirty="0"/>
              <a:t>No </a:t>
            </a:r>
            <a:r>
              <a:rPr lang="es-ES" dirty="0" err="1"/>
              <a:t>consistent</a:t>
            </a:r>
            <a:r>
              <a:rPr lang="es-ES" dirty="0"/>
              <a:t> </a:t>
            </a:r>
            <a:r>
              <a:rPr lang="es-ES" dirty="0" err="1"/>
              <a:t>terminology</a:t>
            </a:r>
            <a:r>
              <a:rPr lang="es-ES" dirty="0"/>
              <a:t> – </a:t>
            </a:r>
            <a:r>
              <a:rPr lang="es-ES" dirty="0" err="1"/>
              <a:t>many</a:t>
            </a:r>
            <a:r>
              <a:rPr lang="es-ES" dirty="0"/>
              <a:t> </a:t>
            </a:r>
            <a:r>
              <a:rPr lang="es-ES" dirty="0" err="1"/>
              <a:t>overlaps</a:t>
            </a:r>
            <a:r>
              <a:rPr lang="es-ES" dirty="0"/>
              <a:t> and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misconceptions</a:t>
            </a:r>
            <a:endParaRPr lang="es-ES" dirty="0"/>
          </a:p>
          <a:p>
            <a:r>
              <a:rPr lang="es-ES" dirty="0"/>
              <a:t>A </a:t>
            </a:r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patent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can </a:t>
            </a:r>
            <a:r>
              <a:rPr lang="es-ES" dirty="0" err="1"/>
              <a:t>support</a:t>
            </a:r>
            <a:r>
              <a:rPr lang="es-ES" dirty="0"/>
              <a:t> </a:t>
            </a:r>
            <a:r>
              <a:rPr lang="es-ES" dirty="0" err="1"/>
              <a:t>decisions</a:t>
            </a:r>
            <a:r>
              <a:rPr lang="es-ES" dirty="0"/>
              <a:t>, </a:t>
            </a:r>
            <a:r>
              <a:rPr lang="es-ES" dirty="0" err="1"/>
              <a:t>yet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a panacea</a:t>
            </a:r>
          </a:p>
        </p:txBody>
      </p:sp>
    </p:spTree>
    <p:extLst>
      <p:ext uri="{BB962C8B-B14F-4D97-AF65-F5344CB8AC3E}">
        <p14:creationId xmlns:p14="http://schemas.microsoft.com/office/powerpoint/2010/main" val="3263180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229600" cy="1143000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are the </a:t>
            </a:r>
            <a:r>
              <a:rPr lang="fr-FR" dirty="0" err="1"/>
              <a:t>risks</a:t>
            </a:r>
            <a:r>
              <a:rPr lang="fr-FR" dirty="0"/>
              <a:t> of patent </a:t>
            </a:r>
            <a:r>
              <a:rPr lang="fr-FR" dirty="0" err="1"/>
              <a:t>analysis</a:t>
            </a:r>
            <a:r>
              <a:rPr lang="fr-FR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620688"/>
            <a:ext cx="8784976" cy="594928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Insufficient</a:t>
            </a:r>
            <a:r>
              <a:rPr lang="fr-FR" dirty="0"/>
              <a:t> data </a:t>
            </a:r>
            <a:r>
              <a:rPr lang="fr-FR" dirty="0" err="1"/>
              <a:t>leading</a:t>
            </a:r>
            <a:r>
              <a:rPr lang="fr-FR" dirty="0"/>
              <a:t> to </a:t>
            </a:r>
            <a:r>
              <a:rPr lang="fr-FR" dirty="0" err="1"/>
              <a:t>wrong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– importance of </a:t>
            </a:r>
            <a:r>
              <a:rPr lang="fr-FR" b="1" dirty="0"/>
              <a:t>good data and </a:t>
            </a:r>
            <a:r>
              <a:rPr lang="fr-FR" b="1" dirty="0" err="1"/>
              <a:t>adequate</a:t>
            </a:r>
            <a:r>
              <a:rPr lang="fr-FR" b="1" dirty="0"/>
              <a:t> </a:t>
            </a:r>
            <a:r>
              <a:rPr lang="fr-FR" b="1" dirty="0" err="1"/>
              <a:t>databases</a:t>
            </a:r>
            <a:endParaRPr lang="fr-FR" b="1" dirty="0"/>
          </a:p>
          <a:p>
            <a:r>
              <a:rPr lang="fr-FR" dirty="0" err="1"/>
              <a:t>Wrong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and </a:t>
            </a:r>
            <a:r>
              <a:rPr lang="fr-FR" dirty="0" err="1"/>
              <a:t>assumptions</a:t>
            </a:r>
            <a:r>
              <a:rPr lang="fr-FR" dirty="0"/>
              <a:t> – importance of a </a:t>
            </a:r>
            <a:r>
              <a:rPr lang="fr-FR" b="1" dirty="0"/>
              <a:t>good </a:t>
            </a:r>
            <a:r>
              <a:rPr lang="fr-FR" b="1" dirty="0" err="1"/>
              <a:t>methodology</a:t>
            </a:r>
            <a:endParaRPr lang="fr-FR" b="1" dirty="0"/>
          </a:p>
          <a:p>
            <a:r>
              <a:rPr lang="fr-FR" dirty="0" err="1"/>
              <a:t>Irrelevant</a:t>
            </a:r>
            <a:r>
              <a:rPr lang="fr-FR" dirty="0"/>
              <a:t> data and </a:t>
            </a:r>
            <a:r>
              <a:rPr lang="fr-FR" dirty="0" err="1"/>
              <a:t>analysis</a:t>
            </a:r>
            <a:r>
              <a:rPr lang="fr-FR" dirty="0"/>
              <a:t> to the important questions/</a:t>
            </a:r>
            <a:r>
              <a:rPr lang="fr-FR" dirty="0" err="1"/>
              <a:t>decisions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taken</a:t>
            </a:r>
            <a:r>
              <a:rPr lang="fr-FR" dirty="0"/>
              <a:t> – importance of </a:t>
            </a:r>
            <a:r>
              <a:rPr lang="fr-FR" b="1" dirty="0"/>
              <a:t>good</a:t>
            </a:r>
            <a:r>
              <a:rPr lang="fr-FR" dirty="0"/>
              <a:t> and relevant </a:t>
            </a:r>
            <a:r>
              <a:rPr lang="fr-FR" b="1" dirty="0"/>
              <a:t>questions</a:t>
            </a:r>
            <a:r>
              <a:rPr lang="fr-FR" dirty="0"/>
              <a:t>, and </a:t>
            </a:r>
            <a:r>
              <a:rPr lang="fr-FR" b="1" dirty="0" err="1"/>
              <a:t>choice</a:t>
            </a:r>
            <a:r>
              <a:rPr lang="fr-FR" b="1" dirty="0"/>
              <a:t> of data </a:t>
            </a:r>
            <a:r>
              <a:rPr lang="fr-FR" dirty="0"/>
              <a:t>to </a:t>
            </a:r>
            <a:r>
              <a:rPr lang="fr-FR" dirty="0" err="1"/>
              <a:t>analyze</a:t>
            </a:r>
            <a:endParaRPr lang="fr-FR" dirty="0"/>
          </a:p>
          <a:p>
            <a:r>
              <a:rPr lang="fr-FR" dirty="0"/>
              <a:t>Poor or </a:t>
            </a:r>
            <a:r>
              <a:rPr lang="fr-FR" dirty="0" err="1"/>
              <a:t>misleading</a:t>
            </a:r>
            <a:r>
              <a:rPr lang="fr-FR" dirty="0"/>
              <a:t> </a:t>
            </a:r>
            <a:r>
              <a:rPr lang="fr-FR" dirty="0" err="1"/>
              <a:t>visualizations</a:t>
            </a:r>
            <a:r>
              <a:rPr lang="fr-FR" dirty="0"/>
              <a:t> – the importance of </a:t>
            </a:r>
            <a:r>
              <a:rPr lang="fr-FR" b="1" dirty="0" err="1"/>
              <a:t>adequate</a:t>
            </a:r>
            <a:r>
              <a:rPr lang="fr-FR" b="1" dirty="0"/>
              <a:t> and </a:t>
            </a:r>
            <a:r>
              <a:rPr lang="fr-FR" b="1" dirty="0" err="1"/>
              <a:t>meaningful</a:t>
            </a:r>
            <a:r>
              <a:rPr lang="fr-FR" b="1" dirty="0"/>
              <a:t> </a:t>
            </a:r>
            <a:r>
              <a:rPr lang="fr-FR" b="1" dirty="0" err="1"/>
              <a:t>visualizations</a:t>
            </a:r>
            <a:endParaRPr lang="fr-FR" b="1" dirty="0"/>
          </a:p>
          <a:p>
            <a:r>
              <a:rPr lang="fr-FR" dirty="0" err="1"/>
              <a:t>Lost</a:t>
            </a:r>
            <a:r>
              <a:rPr lang="fr-FR" dirty="0"/>
              <a:t> in data! Not </a:t>
            </a:r>
            <a:r>
              <a:rPr lang="fr-FR" dirty="0" err="1"/>
              <a:t>clearly</a:t>
            </a:r>
            <a:r>
              <a:rPr lang="fr-FR" dirty="0"/>
              <a:t> </a:t>
            </a:r>
            <a:r>
              <a:rPr lang="fr-FR" dirty="0" err="1"/>
              <a:t>communicated</a:t>
            </a:r>
            <a:r>
              <a:rPr lang="fr-FR" dirty="0"/>
              <a:t> </a:t>
            </a:r>
            <a:r>
              <a:rPr lang="fr-FR" dirty="0" err="1"/>
              <a:t>findings</a:t>
            </a:r>
            <a:r>
              <a:rPr lang="fr-FR" dirty="0"/>
              <a:t> and messages – importance of </a:t>
            </a:r>
            <a:r>
              <a:rPr lang="fr-FR" b="1" dirty="0"/>
              <a:t>good communication </a:t>
            </a:r>
            <a:r>
              <a:rPr lang="fr-FR" dirty="0" err="1"/>
              <a:t>skills</a:t>
            </a:r>
            <a:endParaRPr lang="fr-FR" dirty="0"/>
          </a:p>
          <a:p>
            <a:r>
              <a:rPr lang="fr-FR" dirty="0"/>
              <a:t>Data as </a:t>
            </a:r>
            <a:r>
              <a:rPr lang="fr-FR" dirty="0" err="1"/>
              <a:t>such</a:t>
            </a:r>
            <a:r>
              <a:rPr lang="fr-FR" dirty="0"/>
              <a:t> have no value if not </a:t>
            </a:r>
            <a:r>
              <a:rPr lang="fr-FR" dirty="0" err="1"/>
              <a:t>contextualized</a:t>
            </a:r>
            <a:r>
              <a:rPr lang="fr-FR" dirty="0"/>
              <a:t> and </a:t>
            </a:r>
            <a:r>
              <a:rPr lang="fr-FR" dirty="0" err="1"/>
              <a:t>interpreted</a:t>
            </a:r>
            <a:r>
              <a:rPr lang="fr-FR" dirty="0"/>
              <a:t> </a:t>
            </a:r>
            <a:r>
              <a:rPr lang="fr-FR" dirty="0" err="1"/>
              <a:t>correctly</a:t>
            </a:r>
            <a:r>
              <a:rPr lang="fr-FR" dirty="0"/>
              <a:t> – the importance of a </a:t>
            </a:r>
            <a:r>
              <a:rPr lang="fr-FR" b="1" dirty="0"/>
              <a:t>good patent </a:t>
            </a:r>
            <a:r>
              <a:rPr lang="fr-FR" b="1" dirty="0" err="1"/>
              <a:t>analyst</a:t>
            </a:r>
            <a:r>
              <a:rPr lang="fr-FR" b="1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20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4352925"/>
          </a:xfrm>
        </p:spPr>
        <p:txBody>
          <a:bodyPr/>
          <a:lstStyle/>
          <a:p>
            <a:pPr algn="ctr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!</a:t>
            </a:r>
          </a:p>
          <a:p>
            <a:pPr marL="0" indent="0" algn="ctr">
              <a:buNone/>
            </a:pPr>
            <a:r>
              <a:rPr lang="fr-FR" dirty="0">
                <a:hlinkClick r:id="rId2"/>
              </a:rPr>
              <a:t>Irene.Kitsara@wipo.int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144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1143000"/>
          </a:xfrm>
        </p:spPr>
        <p:txBody>
          <a:bodyPr/>
          <a:lstStyle/>
          <a:p>
            <a:r>
              <a:rPr lang="fr-FR" sz="3200" dirty="0"/>
              <a:t>Evolution of </a:t>
            </a:r>
            <a:r>
              <a:rPr lang="fr-FR" sz="3200" dirty="0" err="1"/>
              <a:t>analytics</a:t>
            </a:r>
            <a:r>
              <a:rPr lang="fr-FR" sz="3200" dirty="0"/>
              <a:t> to support </a:t>
            </a:r>
            <a:r>
              <a:rPr lang="fr-FR" sz="3200" dirty="0" err="1"/>
              <a:t>decision-making</a:t>
            </a:r>
            <a:r>
              <a:rPr lang="fr-FR" sz="3200" dirty="0"/>
              <a:t> and IP management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003657" y="0"/>
            <a:ext cx="2133600" cy="476250"/>
          </a:xfrm>
        </p:spPr>
        <p:txBody>
          <a:bodyPr/>
          <a:lstStyle/>
          <a:p>
            <a:pPr>
              <a:defRPr/>
            </a:pPr>
            <a:fld id="{886D60C8-7BA5-467F-BCD3-E871B6D034E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A7C945-B778-4E13-9445-9B60FA8D4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92896"/>
            <a:ext cx="4449293" cy="4248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AE36D9-505C-4256-8E46-DB6C66FC2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643" b="-354"/>
          <a:stretch/>
        </p:blipFill>
        <p:spPr>
          <a:xfrm>
            <a:off x="0" y="1278646"/>
            <a:ext cx="4716016" cy="435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42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51304" cy="1143000"/>
          </a:xfrm>
        </p:spPr>
        <p:txBody>
          <a:bodyPr/>
          <a:lstStyle/>
          <a:p>
            <a:r>
              <a:rPr lang="fr-FR" dirty="0"/>
              <a:t>Important </a:t>
            </a:r>
            <a:r>
              <a:rPr lang="fr-FR" dirty="0" err="1"/>
              <a:t>considerations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objectives of a </a:t>
            </a:r>
            <a:r>
              <a:rPr lang="fr-FR" dirty="0" err="1"/>
              <a:t>successful</a:t>
            </a:r>
            <a:r>
              <a:rPr lang="fr-FR" dirty="0"/>
              <a:t> patent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intended</a:t>
            </a:r>
            <a:r>
              <a:rPr lang="fr-FR" dirty="0"/>
              <a:t> for? – </a:t>
            </a:r>
            <a:r>
              <a:rPr lang="fr-FR" dirty="0" err="1"/>
              <a:t>Needs</a:t>
            </a:r>
            <a:r>
              <a:rPr lang="fr-FR" dirty="0"/>
              <a:t> </a:t>
            </a:r>
            <a:r>
              <a:rPr lang="fr-FR" dirty="0" err="1"/>
              <a:t>assessment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have </a:t>
            </a:r>
            <a:r>
              <a:rPr lang="fr-FR" dirty="0" err="1"/>
              <a:t>added</a:t>
            </a:r>
            <a:r>
              <a:rPr lang="fr-FR" dirty="0"/>
              <a:t> value to the report </a:t>
            </a:r>
            <a:r>
              <a:rPr lang="fr-FR" dirty="0" err="1"/>
              <a:t>recipient</a:t>
            </a:r>
            <a:r>
              <a:rPr lang="fr-FR" dirty="0"/>
              <a:t> and </a:t>
            </a:r>
            <a:r>
              <a:rPr lang="fr-FR" dirty="0" err="1"/>
              <a:t>his</a:t>
            </a:r>
            <a:r>
              <a:rPr lang="fr-FR" dirty="0"/>
              <a:t>/</a:t>
            </a:r>
            <a:r>
              <a:rPr lang="fr-FR" dirty="0" err="1"/>
              <a:t>her</a:t>
            </a:r>
            <a:r>
              <a:rPr lang="fr-FR" dirty="0"/>
              <a:t>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? – Effective support </a:t>
            </a:r>
            <a:r>
              <a:rPr lang="fr-FR" dirty="0" err="1"/>
              <a:t>tool</a:t>
            </a:r>
            <a:r>
              <a:rPr lang="fr-FR" dirty="0"/>
              <a:t> for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making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will</a:t>
            </a:r>
            <a:r>
              <a:rPr lang="fr-FR" dirty="0"/>
              <a:t> the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save</a:t>
            </a:r>
            <a:r>
              <a:rPr lang="fr-FR" dirty="0"/>
              <a:t> time to the </a:t>
            </a:r>
            <a:r>
              <a:rPr lang="fr-FR" dirty="0" err="1"/>
              <a:t>recipient</a:t>
            </a:r>
            <a:r>
              <a:rPr lang="fr-FR" dirty="0"/>
              <a:t>? </a:t>
            </a:r>
            <a:r>
              <a:rPr lang="fr-FR" dirty="0" err="1"/>
              <a:t>Efficiency</a:t>
            </a:r>
            <a:r>
              <a:rPr lang="fr-FR" dirty="0"/>
              <a:t> of the report and </a:t>
            </a:r>
            <a:r>
              <a:rPr lang="fr-FR" dirty="0" err="1"/>
              <a:t>appropriateness</a:t>
            </a:r>
            <a:r>
              <a:rPr lang="fr-FR" dirty="0"/>
              <a:t> of information and </a:t>
            </a:r>
            <a:r>
              <a:rPr lang="fr-FR" dirty="0" err="1"/>
              <a:t>presentation</a:t>
            </a:r>
            <a:r>
              <a:rPr lang="fr-FR" dirty="0"/>
              <a:t> of </a:t>
            </a:r>
            <a:r>
              <a:rPr lang="fr-FR" dirty="0" err="1"/>
              <a:t>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9054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400" dirty="0"/>
              <a:t>How are decisions taken and how does patent information help?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539552" y="1673424"/>
            <a:ext cx="8352928" cy="5184576"/>
          </a:xfrm>
        </p:spPr>
        <p:txBody>
          <a:bodyPr/>
          <a:lstStyle/>
          <a:p>
            <a:r>
              <a:rPr lang="en-US" altLang="en-US" dirty="0"/>
              <a:t>Cross </a:t>
            </a:r>
            <a:r>
              <a:rPr lang="en-US" altLang="en-US" dirty="0" err="1"/>
              <a:t>sectoral</a:t>
            </a:r>
            <a:r>
              <a:rPr lang="en-US" altLang="en-US" dirty="0"/>
              <a:t>/disciplinary effort:</a:t>
            </a:r>
            <a:r>
              <a:rPr lang="en-US" altLang="en-US" dirty="0">
                <a:sym typeface="Wingdings" pitchFamily="2" charset="2"/>
              </a:rPr>
              <a:t> many aspects taken into account (Science/Policy/Economics/Business/Marketing)</a:t>
            </a:r>
          </a:p>
          <a:p>
            <a:pPr lvl="1"/>
            <a:r>
              <a:rPr lang="en-US" altLang="en-US" dirty="0">
                <a:sym typeface="Wingdings" pitchFamily="2" charset="2"/>
              </a:rPr>
              <a:t>Policy/prioritization issues </a:t>
            </a:r>
          </a:p>
          <a:p>
            <a:pPr lvl="1"/>
            <a:r>
              <a:rPr lang="en-US" altLang="en-US" dirty="0">
                <a:sym typeface="Wingdings" pitchFamily="2" charset="2"/>
              </a:rPr>
              <a:t>Relevant market definition and analysis</a:t>
            </a:r>
          </a:p>
          <a:p>
            <a:pPr lvl="1"/>
            <a:r>
              <a:rPr lang="en-US" altLang="en-US" dirty="0">
                <a:sym typeface="Wingdings" pitchFamily="2" charset="2"/>
              </a:rPr>
              <a:t>Competitors activity and analysis</a:t>
            </a:r>
          </a:p>
          <a:p>
            <a:pPr lvl="1"/>
            <a:r>
              <a:rPr lang="en-US" altLang="en-US" dirty="0">
                <a:sym typeface="Wingdings" pitchFamily="2" charset="2"/>
              </a:rPr>
              <a:t>Economic/financial aspect </a:t>
            </a:r>
          </a:p>
          <a:p>
            <a:pPr lvl="1"/>
            <a:r>
              <a:rPr lang="en-US" altLang="en-US" dirty="0">
                <a:sym typeface="Wingdings" pitchFamily="2" charset="2"/>
              </a:rPr>
              <a:t>Risk </a:t>
            </a:r>
            <a:endParaRPr lang="en-US" altLang="en-US" dirty="0"/>
          </a:p>
          <a:p>
            <a:r>
              <a:rPr lang="en-US" altLang="en-US" dirty="0"/>
              <a:t>Patent Information:</a:t>
            </a:r>
            <a:r>
              <a:rPr lang="en-US" altLang="en-US" dirty="0">
                <a:sym typeface="Wingdings" pitchFamily="2" charset="2"/>
              </a:rPr>
              <a:t> important source of information</a:t>
            </a:r>
          </a:p>
          <a:p>
            <a:pPr lvl="4"/>
            <a:r>
              <a:rPr lang="en-US" altLang="en-US" dirty="0"/>
              <a:t> Technical</a:t>
            </a:r>
          </a:p>
          <a:p>
            <a:pPr lvl="4"/>
            <a:r>
              <a:rPr lang="en-US" altLang="en-US" dirty="0"/>
              <a:t> Business      data </a:t>
            </a:r>
          </a:p>
          <a:p>
            <a:pPr lvl="4"/>
            <a:r>
              <a:rPr lang="en-US" altLang="en-US" dirty="0"/>
              <a:t> Legal 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394DC189-D088-42F9-A07B-F8FACB1026CB}" type="slidenum">
              <a:rPr lang="en-US" altLang="en-US" sz="1400" smtClean="0"/>
              <a:pPr eaLnBrk="1" hangingPunct="1"/>
              <a:t>6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086259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can be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objective</a:t>
            </a:r>
            <a:r>
              <a:rPr lang="es-ES" dirty="0"/>
              <a:t> of a </a:t>
            </a:r>
            <a:r>
              <a:rPr lang="es-ES" dirty="0" err="1"/>
              <a:t>patent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Policy</a:t>
            </a:r>
            <a:r>
              <a:rPr lang="es-ES" dirty="0"/>
              <a:t> </a:t>
            </a:r>
            <a:r>
              <a:rPr lang="es-ES" dirty="0" err="1"/>
              <a:t>discussions</a:t>
            </a:r>
            <a:r>
              <a:rPr lang="es-ES" dirty="0"/>
              <a:t>/</a:t>
            </a:r>
            <a:r>
              <a:rPr lang="es-ES" dirty="0" err="1"/>
              <a:t>decisions</a:t>
            </a:r>
            <a:endParaRPr lang="es-ES" dirty="0"/>
          </a:p>
          <a:p>
            <a:r>
              <a:rPr lang="es-ES" dirty="0"/>
              <a:t>R&amp;D </a:t>
            </a:r>
            <a:r>
              <a:rPr lang="es-ES" dirty="0" err="1"/>
              <a:t>decision-making</a:t>
            </a:r>
            <a:r>
              <a:rPr lang="es-ES" dirty="0"/>
              <a:t> and </a:t>
            </a:r>
            <a:r>
              <a:rPr lang="es-ES" dirty="0" err="1"/>
              <a:t>prioritization</a:t>
            </a:r>
            <a:endParaRPr lang="es-ES" dirty="0"/>
          </a:p>
          <a:p>
            <a:r>
              <a:rPr lang="es-ES" dirty="0" err="1"/>
              <a:t>Investment</a:t>
            </a:r>
            <a:r>
              <a:rPr lang="es-ES" dirty="0"/>
              <a:t> and </a:t>
            </a:r>
            <a:r>
              <a:rPr lang="es-ES" dirty="0" err="1"/>
              <a:t>collaboration</a:t>
            </a:r>
            <a:r>
              <a:rPr lang="es-ES" dirty="0"/>
              <a:t> </a:t>
            </a:r>
            <a:r>
              <a:rPr lang="es-ES" dirty="0" err="1"/>
              <a:t>decisions</a:t>
            </a:r>
            <a:endParaRPr lang="es-ES" dirty="0"/>
          </a:p>
          <a:p>
            <a:r>
              <a:rPr lang="es-ES" dirty="0" err="1"/>
              <a:t>Technology</a:t>
            </a:r>
            <a:r>
              <a:rPr lang="es-ES" dirty="0"/>
              <a:t> transfer</a:t>
            </a:r>
          </a:p>
          <a:p>
            <a:r>
              <a:rPr lang="es-ES" dirty="0" err="1"/>
              <a:t>Competitors</a:t>
            </a:r>
            <a:r>
              <a:rPr lang="es-ES" dirty="0"/>
              <a:t> </a:t>
            </a:r>
            <a:r>
              <a:rPr lang="es-ES" dirty="0" err="1"/>
              <a:t>monitoring</a:t>
            </a:r>
            <a:endParaRPr lang="es-ES" dirty="0"/>
          </a:p>
          <a:p>
            <a:r>
              <a:rPr lang="es-ES" dirty="0" err="1"/>
              <a:t>Technology</a:t>
            </a:r>
            <a:r>
              <a:rPr lang="es-ES" dirty="0"/>
              <a:t> </a:t>
            </a:r>
            <a:r>
              <a:rPr lang="es-ES" dirty="0" err="1"/>
              <a:t>scouting</a:t>
            </a:r>
            <a:r>
              <a:rPr lang="es-ES" dirty="0"/>
              <a:t> and </a:t>
            </a:r>
            <a:r>
              <a:rPr lang="es-ES" dirty="0" err="1"/>
              <a:t>whitespaces</a:t>
            </a:r>
            <a:r>
              <a:rPr lang="es-ES" dirty="0"/>
              <a:t>/</a:t>
            </a:r>
            <a:r>
              <a:rPr lang="es-ES" dirty="0" err="1"/>
              <a:t>business</a:t>
            </a:r>
            <a:r>
              <a:rPr lang="es-ES" dirty="0"/>
              <a:t> </a:t>
            </a:r>
            <a:r>
              <a:rPr lang="es-ES" dirty="0" err="1"/>
              <a:t>opportunities</a:t>
            </a:r>
            <a:endParaRPr lang="es-ES" dirty="0"/>
          </a:p>
          <a:p>
            <a:r>
              <a:rPr lang="es-ES" dirty="0" err="1"/>
              <a:t>Patent</a:t>
            </a:r>
            <a:r>
              <a:rPr lang="es-ES" dirty="0"/>
              <a:t> </a:t>
            </a:r>
            <a:r>
              <a:rPr lang="es-ES" dirty="0" err="1"/>
              <a:t>valuation</a:t>
            </a:r>
            <a:endParaRPr lang="es-ES" dirty="0"/>
          </a:p>
          <a:p>
            <a:r>
              <a:rPr lang="es-ES" dirty="0"/>
              <a:t>Patent portfolio </a:t>
            </a:r>
            <a:r>
              <a:rPr lang="es-ES" dirty="0" err="1"/>
              <a:t>assessment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0763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added</a:t>
            </a:r>
            <a:r>
              <a:rPr lang="fr-FR" dirty="0"/>
              <a:t> value of patent </a:t>
            </a:r>
            <a:r>
              <a:rPr lang="fr-FR" dirty="0" err="1"/>
              <a:t>analysis</a:t>
            </a:r>
            <a:r>
              <a:rPr lang="fr-FR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ym typeface="Wingdings" pitchFamily="2" charset="2"/>
              </a:rPr>
              <a:t>Presents patent data, search results and findings in a </a:t>
            </a:r>
            <a:r>
              <a:rPr lang="en-US" altLang="en-US" b="1" dirty="0">
                <a:sym typeface="Wingdings" pitchFamily="2" charset="2"/>
              </a:rPr>
              <a:t>structured way</a:t>
            </a:r>
          </a:p>
          <a:p>
            <a:r>
              <a:rPr lang="en-US" altLang="en-US" dirty="0">
                <a:sym typeface="Wingdings" pitchFamily="2" charset="2"/>
              </a:rPr>
              <a:t>Creates an output that makes technical </a:t>
            </a:r>
            <a:r>
              <a:rPr lang="en-US" altLang="en-US" b="1" dirty="0">
                <a:sym typeface="Wingdings" pitchFamily="2" charset="2"/>
              </a:rPr>
              <a:t>data easily understood </a:t>
            </a:r>
            <a:r>
              <a:rPr lang="en-US" altLang="en-US" dirty="0">
                <a:sym typeface="Wingdings" pitchFamily="2" charset="2"/>
              </a:rPr>
              <a:t>by non-experts</a:t>
            </a:r>
            <a:endParaRPr lang="en-US" altLang="en-US" dirty="0"/>
          </a:p>
          <a:p>
            <a:r>
              <a:rPr lang="en-US" altLang="en-US" dirty="0">
                <a:sym typeface="Wingdings" pitchFamily="2" charset="2"/>
              </a:rPr>
              <a:t>Includes </a:t>
            </a:r>
            <a:r>
              <a:rPr lang="en-US" altLang="en-US" b="1" dirty="0">
                <a:sym typeface="Wingdings" pitchFamily="2" charset="2"/>
              </a:rPr>
              <a:t>visualization of the results </a:t>
            </a:r>
            <a:r>
              <a:rPr lang="en-US" altLang="en-US" dirty="0">
                <a:sym typeface="Wingdings" pitchFamily="2" charset="2"/>
              </a:rPr>
              <a:t>making the information </a:t>
            </a:r>
            <a:r>
              <a:rPr lang="en-US" altLang="en-US" b="1" dirty="0">
                <a:sym typeface="Wingdings" pitchFamily="2" charset="2"/>
              </a:rPr>
              <a:t>easily and fast to digest</a:t>
            </a:r>
          </a:p>
          <a:p>
            <a:r>
              <a:rPr lang="en-US" altLang="en-US" b="1" dirty="0">
                <a:sym typeface="Wingdings" pitchFamily="2" charset="2"/>
              </a:rPr>
              <a:t>Facilitates interdisciplinary dialogue </a:t>
            </a:r>
            <a:r>
              <a:rPr lang="en-US" altLang="en-US" dirty="0">
                <a:sym typeface="Wingdings" pitchFamily="2" charset="2"/>
              </a:rPr>
              <a:t>between various stakeholders</a:t>
            </a:r>
            <a:endParaRPr lang="en-US" altLang="en-US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5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types</a:t>
            </a:r>
            <a:r>
              <a:rPr lang="es-ES" dirty="0"/>
              <a:t> of </a:t>
            </a:r>
            <a:r>
              <a:rPr lang="es-ES" dirty="0" err="1"/>
              <a:t>patent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and similar </a:t>
            </a:r>
            <a:r>
              <a:rPr lang="es-ES" dirty="0" err="1"/>
              <a:t>products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Patent </a:t>
            </a:r>
            <a:r>
              <a:rPr lang="es-ES" dirty="0" err="1"/>
              <a:t>Landscape</a:t>
            </a:r>
            <a:r>
              <a:rPr lang="es-ES" dirty="0"/>
              <a:t> </a:t>
            </a:r>
            <a:r>
              <a:rPr lang="es-ES" dirty="0" err="1"/>
              <a:t>Reports</a:t>
            </a:r>
            <a:endParaRPr lang="es-ES" dirty="0"/>
          </a:p>
          <a:p>
            <a:r>
              <a:rPr lang="es-ES" dirty="0"/>
              <a:t>Portfolio </a:t>
            </a:r>
            <a:r>
              <a:rPr lang="es-ES" dirty="0" err="1"/>
              <a:t>analysis</a:t>
            </a:r>
            <a:endParaRPr lang="es-ES" dirty="0"/>
          </a:p>
          <a:p>
            <a:r>
              <a:rPr lang="es-ES" dirty="0"/>
              <a:t>Business/</a:t>
            </a:r>
            <a:r>
              <a:rPr lang="es-ES" dirty="0" err="1"/>
              <a:t>Competitive</a:t>
            </a:r>
            <a:r>
              <a:rPr lang="es-ES" dirty="0"/>
              <a:t> </a:t>
            </a:r>
            <a:r>
              <a:rPr lang="es-ES" dirty="0" err="1"/>
              <a:t>intelligence</a:t>
            </a:r>
            <a:r>
              <a:rPr lang="es-ES" dirty="0"/>
              <a:t> </a:t>
            </a:r>
            <a:r>
              <a:rPr lang="es-ES" dirty="0" err="1"/>
              <a:t>report</a:t>
            </a:r>
            <a:endParaRPr lang="es-ES" dirty="0"/>
          </a:p>
          <a:p>
            <a:r>
              <a:rPr lang="es-ES" dirty="0" err="1"/>
              <a:t>Freedom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Operate</a:t>
            </a:r>
            <a:r>
              <a:rPr lang="es-ES" dirty="0"/>
              <a:t> </a:t>
            </a:r>
            <a:r>
              <a:rPr lang="es-ES" dirty="0" err="1"/>
              <a:t>Analysis</a:t>
            </a:r>
            <a:endParaRPr lang="es-ES" dirty="0"/>
          </a:p>
          <a:p>
            <a:r>
              <a:rPr lang="es-ES" dirty="0" err="1"/>
              <a:t>Technology</a:t>
            </a:r>
            <a:r>
              <a:rPr lang="es-ES" dirty="0"/>
              <a:t> </a:t>
            </a:r>
            <a:r>
              <a:rPr lang="es-ES" dirty="0" err="1"/>
              <a:t>Watch</a:t>
            </a:r>
            <a:r>
              <a:rPr lang="es-ES" dirty="0"/>
              <a:t>/</a:t>
            </a:r>
            <a:r>
              <a:rPr lang="es-ES" dirty="0" err="1"/>
              <a:t>Alerts</a:t>
            </a:r>
            <a:endParaRPr lang="es-ES" dirty="0"/>
          </a:p>
          <a:p>
            <a:r>
              <a:rPr lang="es-ES" dirty="0" err="1"/>
              <a:t>Technology</a:t>
            </a:r>
            <a:r>
              <a:rPr lang="es-ES" dirty="0"/>
              <a:t> </a:t>
            </a:r>
            <a:r>
              <a:rPr lang="es-ES" dirty="0" err="1"/>
              <a:t>Bulletins</a:t>
            </a:r>
            <a:endParaRPr lang="es-ES" dirty="0"/>
          </a:p>
          <a:p>
            <a:r>
              <a:rPr lang="es-ES" dirty="0"/>
              <a:t>General </a:t>
            </a:r>
            <a:r>
              <a:rPr lang="es-ES" dirty="0" err="1"/>
              <a:t>Statistics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2845142"/>
      </p:ext>
    </p:extLst>
  </p:cSld>
  <p:clrMapOvr>
    <a:masterClrMapping/>
  </p:clrMapOvr>
</p:sld>
</file>

<file path=ppt/theme/theme1.xml><?xml version="1.0" encoding="utf-8"?>
<a:theme xmlns:a="http://schemas.openxmlformats.org/drawingml/2006/main" name="English">
  <a:themeElements>
    <a:clrScheme name="template_englis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emplate_english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>
        <a:noFill/>
        <a:ln>
          <a:solidFill>
            <a:schemeClr val="tx1"/>
          </a:solidFill>
        </a:ln>
      </a:spPr>
      <a:bodyPr wrap="square" rtlCol="0">
        <a:noAutofit/>
      </a:bodyPr>
      <a:lstStyle>
        <a:defPPr>
          <a:defRPr dirty="0"/>
        </a:defPPr>
      </a:lstStyle>
    </a:txDef>
  </a:objectDefaults>
  <a:extraClrSchemeLst>
    <a:extraClrScheme>
      <a:clrScheme name="template_englis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template_english</Template>
  <TotalTime>1373</TotalTime>
  <Words>1522</Words>
  <Application>Microsoft Office PowerPoint</Application>
  <PresentationFormat>On-screen Show (4:3)</PresentationFormat>
  <Paragraphs>205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Arial Black</vt:lpstr>
      <vt:lpstr>Wingdings</vt:lpstr>
      <vt:lpstr>ヒラギノ角ゴ Pro W3</vt:lpstr>
      <vt:lpstr>English</vt:lpstr>
      <vt:lpstr>PowerPoint Presentation</vt:lpstr>
      <vt:lpstr>After the patent search results what?</vt:lpstr>
      <vt:lpstr>What is patent analysis?</vt:lpstr>
      <vt:lpstr>Evolution of analytics to support decision-making and IP management</vt:lpstr>
      <vt:lpstr>Important considerations to define objectives of a successful patent analysis</vt:lpstr>
      <vt:lpstr>How are decisions taken and how does patent information help?</vt:lpstr>
      <vt:lpstr>What can be the objective of a patent analysis?</vt:lpstr>
      <vt:lpstr>What is the added value of patent analysis?</vt:lpstr>
      <vt:lpstr>Different types of patent analysis and similar products</vt:lpstr>
      <vt:lpstr>What is a Patent Landscape Report (PLR)?</vt:lpstr>
      <vt:lpstr>PLR Terminology and Methodology  </vt:lpstr>
      <vt:lpstr>What is a Patent Landscape Report (PLR)?</vt:lpstr>
      <vt:lpstr>What kind of questions can a PLR answer?</vt:lpstr>
      <vt:lpstr>What kind of analysis can be included in a Patent Landscape Report?</vt:lpstr>
      <vt:lpstr>General trends vs. trends in subsectors</vt:lpstr>
      <vt:lpstr>Clustering of prominent technology areas </vt:lpstr>
      <vt:lpstr>Annual Growth rate in patent filing areas</vt:lpstr>
      <vt:lpstr>Geographical distribution of patent protection </vt:lpstr>
      <vt:lpstr>OFF and OSF as indicators of innovation and potential market</vt:lpstr>
      <vt:lpstr>Major players in a field, profile,  new players, change in focus and strategy</vt:lpstr>
      <vt:lpstr>Specific applicants analysis</vt:lpstr>
      <vt:lpstr>Co-assignments and collaboration networks</vt:lpstr>
      <vt:lpstr>Matching patents to products</vt:lpstr>
      <vt:lpstr>Combining patent with non-patent data</vt:lpstr>
      <vt:lpstr>Patent Landscape Reports in a nutshell </vt:lpstr>
      <vt:lpstr>Other patent analysis types</vt:lpstr>
      <vt:lpstr>Freedom to Operate Analysis/Clearance</vt:lpstr>
      <vt:lpstr>Technology Bulletins</vt:lpstr>
      <vt:lpstr>Technology Bulletins can also look different though…</vt:lpstr>
      <vt:lpstr>Technology Watch/Alerts/Surveillance/Monitoring</vt:lpstr>
      <vt:lpstr>General Statistics </vt:lpstr>
      <vt:lpstr>Reports on patents in the public domain</vt:lpstr>
      <vt:lpstr>Mixed analysis types </vt:lpstr>
      <vt:lpstr>Portfolio/competitors analysis/Business/Competitive Intelligence </vt:lpstr>
      <vt:lpstr>Interactive analytics / Dashboards</vt:lpstr>
      <vt:lpstr>Conclusions</vt:lpstr>
      <vt:lpstr>What are the risks of patent analysis?</vt:lpstr>
      <vt:lpstr>PowerPoint Presentation</vt:lpstr>
    </vt:vector>
  </TitlesOfParts>
  <Company>World Intellectual Property 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KITSARA Irene</dc:creator>
  <cp:lastModifiedBy>Irene Kitsara</cp:lastModifiedBy>
  <cp:revision>76</cp:revision>
  <dcterms:created xsi:type="dcterms:W3CDTF">2016-07-21T12:54:40Z</dcterms:created>
  <dcterms:modified xsi:type="dcterms:W3CDTF">2017-11-06T22:53:36Z</dcterms:modified>
</cp:coreProperties>
</file>